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 id="2147483710" r:id="rId2"/>
  </p:sldMasterIdLst>
  <p:notesMasterIdLst>
    <p:notesMasterId r:id="rId85"/>
  </p:notesMasterIdLst>
  <p:handoutMasterIdLst>
    <p:handoutMasterId r:id="rId86"/>
  </p:handoutMasterIdLst>
  <p:sldIdLst>
    <p:sldId id="325" r:id="rId3"/>
    <p:sldId id="347" r:id="rId4"/>
    <p:sldId id="429" r:id="rId5"/>
    <p:sldId id="431" r:id="rId6"/>
    <p:sldId id="458" r:id="rId7"/>
    <p:sldId id="493" r:id="rId8"/>
    <p:sldId id="432" r:id="rId9"/>
    <p:sldId id="440" r:id="rId10"/>
    <p:sldId id="495" r:id="rId11"/>
    <p:sldId id="518" r:id="rId12"/>
    <p:sldId id="496" r:id="rId13"/>
    <p:sldId id="434" r:id="rId14"/>
    <p:sldId id="459" r:id="rId15"/>
    <p:sldId id="435" r:id="rId16"/>
    <p:sldId id="460" r:id="rId17"/>
    <p:sldId id="519" r:id="rId18"/>
    <p:sldId id="444" r:id="rId19"/>
    <p:sldId id="497" r:id="rId20"/>
    <p:sldId id="498" r:id="rId21"/>
    <p:sldId id="499" r:id="rId22"/>
    <p:sldId id="500" r:id="rId23"/>
    <p:sldId id="502" r:id="rId24"/>
    <p:sldId id="504" r:id="rId25"/>
    <p:sldId id="461" r:id="rId26"/>
    <p:sldId id="465" r:id="rId27"/>
    <p:sldId id="473" r:id="rId28"/>
    <p:sldId id="474" r:id="rId29"/>
    <p:sldId id="475" r:id="rId30"/>
    <p:sldId id="476" r:id="rId31"/>
    <p:sldId id="477" r:id="rId32"/>
    <p:sldId id="467" r:id="rId33"/>
    <p:sldId id="462" r:id="rId34"/>
    <p:sldId id="445" r:id="rId35"/>
    <p:sldId id="505" r:id="rId36"/>
    <p:sldId id="433" r:id="rId37"/>
    <p:sldId id="478" r:id="rId38"/>
    <p:sldId id="436" r:id="rId39"/>
    <p:sldId id="506" r:id="rId40"/>
    <p:sldId id="447" r:id="rId41"/>
    <p:sldId id="507" r:id="rId42"/>
    <p:sldId id="508" r:id="rId43"/>
    <p:sldId id="509" r:id="rId44"/>
    <p:sldId id="510" r:id="rId45"/>
    <p:sldId id="513" r:id="rId46"/>
    <p:sldId id="511" r:id="rId47"/>
    <p:sldId id="512" r:id="rId48"/>
    <p:sldId id="437" r:id="rId49"/>
    <p:sldId id="450" r:id="rId50"/>
    <p:sldId id="481" r:id="rId51"/>
    <p:sldId id="482" r:id="rId52"/>
    <p:sldId id="483" r:id="rId53"/>
    <p:sldId id="484" r:id="rId54"/>
    <p:sldId id="514" r:id="rId55"/>
    <p:sldId id="515" r:id="rId56"/>
    <p:sldId id="486" r:id="rId57"/>
    <p:sldId id="487" r:id="rId58"/>
    <p:sldId id="516" r:id="rId59"/>
    <p:sldId id="449" r:id="rId60"/>
    <p:sldId id="439" r:id="rId61"/>
    <p:sldId id="441" r:id="rId62"/>
    <p:sldId id="442" r:id="rId63"/>
    <p:sldId id="488" r:id="rId64"/>
    <p:sldId id="490" r:id="rId65"/>
    <p:sldId id="479" r:id="rId66"/>
    <p:sldId id="463" r:id="rId67"/>
    <p:sldId id="469" r:id="rId68"/>
    <p:sldId id="470" r:id="rId69"/>
    <p:sldId id="517" r:id="rId70"/>
    <p:sldId id="471" r:id="rId71"/>
    <p:sldId id="472" r:id="rId72"/>
    <p:sldId id="480" r:id="rId73"/>
    <p:sldId id="443" r:id="rId74"/>
    <p:sldId id="520" r:id="rId75"/>
    <p:sldId id="456" r:id="rId76"/>
    <p:sldId id="521" r:id="rId77"/>
    <p:sldId id="522" r:id="rId78"/>
    <p:sldId id="523" r:id="rId79"/>
    <p:sldId id="524" r:id="rId80"/>
    <p:sldId id="525" r:id="rId81"/>
    <p:sldId id="457" r:id="rId82"/>
    <p:sldId id="526" r:id="rId83"/>
    <p:sldId id="404" r:id="rId84"/>
  </p:sldIdLst>
  <p:sldSz cx="9144000" cy="6858000" type="screen4x3"/>
  <p:notesSz cx="6858000" cy="9947275"/>
  <p:defaultTextStyle>
    <a:defPPr>
      <a:defRPr lang="en-GB"/>
    </a:defPPr>
    <a:lvl1pPr algn="ctr" defTabSz="449263" rtl="0" fontAlgn="base">
      <a:lnSpc>
        <a:spcPct val="93000"/>
      </a:lnSpc>
      <a:spcBef>
        <a:spcPct val="0"/>
      </a:spcBef>
      <a:spcAft>
        <a:spcPct val="0"/>
      </a:spcAft>
      <a:buClr>
        <a:srgbClr val="000000"/>
      </a:buClr>
      <a:buSzPct val="100000"/>
      <a:buFont typeface="Arial" pitchFamily="34" charset="0"/>
      <a:defRPr kern="1200">
        <a:solidFill>
          <a:schemeClr val="bg1"/>
        </a:solidFill>
        <a:latin typeface="Arial" pitchFamily="34" charset="0"/>
        <a:ea typeface="+mn-ea"/>
        <a:cs typeface="+mn-cs"/>
      </a:defRPr>
    </a:lvl1pPr>
    <a:lvl2pPr marL="457200" algn="ctr" defTabSz="449263" rtl="0" fontAlgn="base">
      <a:lnSpc>
        <a:spcPct val="93000"/>
      </a:lnSpc>
      <a:spcBef>
        <a:spcPct val="0"/>
      </a:spcBef>
      <a:spcAft>
        <a:spcPct val="0"/>
      </a:spcAft>
      <a:buClr>
        <a:srgbClr val="000000"/>
      </a:buClr>
      <a:buSzPct val="100000"/>
      <a:buFont typeface="Arial" pitchFamily="34" charset="0"/>
      <a:defRPr kern="1200">
        <a:solidFill>
          <a:schemeClr val="bg1"/>
        </a:solidFill>
        <a:latin typeface="Arial" pitchFamily="34" charset="0"/>
        <a:ea typeface="+mn-ea"/>
        <a:cs typeface="+mn-cs"/>
      </a:defRPr>
    </a:lvl2pPr>
    <a:lvl3pPr marL="914400" algn="ctr" defTabSz="449263" rtl="0" fontAlgn="base">
      <a:lnSpc>
        <a:spcPct val="93000"/>
      </a:lnSpc>
      <a:spcBef>
        <a:spcPct val="0"/>
      </a:spcBef>
      <a:spcAft>
        <a:spcPct val="0"/>
      </a:spcAft>
      <a:buClr>
        <a:srgbClr val="000000"/>
      </a:buClr>
      <a:buSzPct val="100000"/>
      <a:buFont typeface="Arial" pitchFamily="34" charset="0"/>
      <a:defRPr kern="1200">
        <a:solidFill>
          <a:schemeClr val="bg1"/>
        </a:solidFill>
        <a:latin typeface="Arial" pitchFamily="34" charset="0"/>
        <a:ea typeface="+mn-ea"/>
        <a:cs typeface="+mn-cs"/>
      </a:defRPr>
    </a:lvl3pPr>
    <a:lvl4pPr marL="1371600" algn="ctr" defTabSz="449263" rtl="0" fontAlgn="base">
      <a:lnSpc>
        <a:spcPct val="93000"/>
      </a:lnSpc>
      <a:spcBef>
        <a:spcPct val="0"/>
      </a:spcBef>
      <a:spcAft>
        <a:spcPct val="0"/>
      </a:spcAft>
      <a:buClr>
        <a:srgbClr val="000000"/>
      </a:buClr>
      <a:buSzPct val="100000"/>
      <a:buFont typeface="Arial" pitchFamily="34" charset="0"/>
      <a:defRPr kern="1200">
        <a:solidFill>
          <a:schemeClr val="bg1"/>
        </a:solidFill>
        <a:latin typeface="Arial" pitchFamily="34" charset="0"/>
        <a:ea typeface="+mn-ea"/>
        <a:cs typeface="+mn-cs"/>
      </a:defRPr>
    </a:lvl4pPr>
    <a:lvl5pPr marL="1828800" algn="ctr" defTabSz="449263" rtl="0" fontAlgn="base">
      <a:lnSpc>
        <a:spcPct val="93000"/>
      </a:lnSpc>
      <a:spcBef>
        <a:spcPct val="0"/>
      </a:spcBef>
      <a:spcAft>
        <a:spcPct val="0"/>
      </a:spcAft>
      <a:buClr>
        <a:srgbClr val="000000"/>
      </a:buClr>
      <a:buSzPct val="100000"/>
      <a:buFont typeface="Arial" pitchFamily="34" charset="0"/>
      <a:defRPr kern="1200">
        <a:solidFill>
          <a:schemeClr val="bg1"/>
        </a:solidFill>
        <a:latin typeface="Arial" pitchFamily="34" charset="0"/>
        <a:ea typeface="+mn-ea"/>
        <a:cs typeface="+mn-cs"/>
      </a:defRPr>
    </a:lvl5pPr>
    <a:lvl6pPr marL="2286000" algn="l" defTabSz="914400" rtl="0" eaLnBrk="1" latinLnBrk="0" hangingPunct="1">
      <a:defRPr kern="1200">
        <a:solidFill>
          <a:schemeClr val="bg1"/>
        </a:solidFill>
        <a:latin typeface="Arial" pitchFamily="34" charset="0"/>
        <a:ea typeface="+mn-ea"/>
        <a:cs typeface="+mn-cs"/>
      </a:defRPr>
    </a:lvl6pPr>
    <a:lvl7pPr marL="2743200" algn="l" defTabSz="914400" rtl="0" eaLnBrk="1" latinLnBrk="0" hangingPunct="1">
      <a:defRPr kern="1200">
        <a:solidFill>
          <a:schemeClr val="bg1"/>
        </a:solidFill>
        <a:latin typeface="Arial" pitchFamily="34" charset="0"/>
        <a:ea typeface="+mn-ea"/>
        <a:cs typeface="+mn-cs"/>
      </a:defRPr>
    </a:lvl7pPr>
    <a:lvl8pPr marL="3200400" algn="l" defTabSz="914400" rtl="0" eaLnBrk="1" latinLnBrk="0" hangingPunct="1">
      <a:defRPr kern="1200">
        <a:solidFill>
          <a:schemeClr val="bg1"/>
        </a:solidFill>
        <a:latin typeface="Arial" pitchFamily="34" charset="0"/>
        <a:ea typeface="+mn-ea"/>
        <a:cs typeface="+mn-cs"/>
      </a:defRPr>
    </a:lvl8pPr>
    <a:lvl9pPr marL="3657600" algn="l" defTabSz="914400" rtl="0" eaLnBrk="1" latinLnBrk="0" hangingPunct="1">
      <a:defRPr kern="1200">
        <a:solidFill>
          <a:schemeClr val="bg1"/>
        </a:solidFill>
        <a:latin typeface="Arial" pitchFamily="34" charset="0"/>
        <a:ea typeface="+mn-ea"/>
        <a:cs typeface="+mn-cs"/>
      </a:defRPr>
    </a:lvl9pPr>
  </p:defaultTextStyle>
  <p:extLst>
    <p:ext uri="{EFAFB233-063F-42B5-8137-9DF3F51BA10A}">
      <p15:sldGuideLst xmlns="" xmlns:p15="http://schemas.microsoft.com/office/powerpoint/2012/main">
        <p15:guide id="1" orient="horz" pos="400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FFFF66"/>
    <a:srgbClr val="FF0000"/>
    <a:srgbClr val="CC0000"/>
    <a:srgbClr val="173800"/>
    <a:srgbClr val="1D387B"/>
    <a:srgbClr val="FF6600"/>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67" autoAdjust="0"/>
    <p:restoredTop sz="97834" autoAdjust="0"/>
  </p:normalViewPr>
  <p:slideViewPr>
    <p:cSldViewPr>
      <p:cViewPr>
        <p:scale>
          <a:sx n="138" d="100"/>
          <a:sy n="138" d="100"/>
        </p:scale>
        <p:origin x="-1200" y="174"/>
      </p:cViewPr>
      <p:guideLst>
        <p:guide orient="horz" pos="400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2" d="100"/>
          <a:sy n="52" d="100"/>
        </p:scale>
        <p:origin x="-1709"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9718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buFont typeface="Arial" charset="0"/>
              <a:buNone/>
              <a:defRPr sz="1200">
                <a:solidFill>
                  <a:srgbClr val="000000"/>
                </a:solidFill>
                <a:latin typeface="Arial" charset="0"/>
              </a:defRPr>
            </a:lvl1pPr>
          </a:lstStyle>
          <a:p>
            <a:pPr>
              <a:defRPr/>
            </a:pPr>
            <a:endParaRPr lang="en-US"/>
          </a:p>
        </p:txBody>
      </p:sp>
      <p:sp>
        <p:nvSpPr>
          <p:cNvPr id="89091" name="Rectangle 3"/>
          <p:cNvSpPr>
            <a:spLocks noGrp="1" noChangeArrowheads="1"/>
          </p:cNvSpPr>
          <p:nvPr>
            <p:ph type="dt" sz="quarter" idx="1"/>
          </p:nvPr>
        </p:nvSpPr>
        <p:spPr bwMode="auto">
          <a:xfrm>
            <a:off x="3884613" y="0"/>
            <a:ext cx="29718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buFont typeface="Arial" charset="0"/>
              <a:buNone/>
              <a:defRPr sz="1200">
                <a:solidFill>
                  <a:srgbClr val="000000"/>
                </a:solidFill>
                <a:latin typeface="Arial" charset="0"/>
              </a:defRPr>
            </a:lvl1pPr>
          </a:lstStyle>
          <a:p>
            <a:pPr>
              <a:defRPr/>
            </a:pPr>
            <a:endParaRPr lang="en-US"/>
          </a:p>
        </p:txBody>
      </p:sp>
      <p:sp>
        <p:nvSpPr>
          <p:cNvPr id="89092" name="Rectangle 4"/>
          <p:cNvSpPr>
            <a:spLocks noGrp="1" noChangeArrowheads="1"/>
          </p:cNvSpPr>
          <p:nvPr>
            <p:ph type="ftr" sz="quarter" idx="2"/>
          </p:nvPr>
        </p:nvSpPr>
        <p:spPr bwMode="auto">
          <a:xfrm>
            <a:off x="0" y="9448800"/>
            <a:ext cx="29718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buFont typeface="Arial" charset="0"/>
              <a:buNone/>
              <a:defRPr sz="1200">
                <a:solidFill>
                  <a:srgbClr val="000000"/>
                </a:solidFill>
                <a:latin typeface="Arial" charset="0"/>
              </a:defRPr>
            </a:lvl1pPr>
          </a:lstStyle>
          <a:p>
            <a:pPr>
              <a:defRPr/>
            </a:pPr>
            <a:endParaRPr lang="en-US"/>
          </a:p>
        </p:txBody>
      </p:sp>
      <p:sp>
        <p:nvSpPr>
          <p:cNvPr id="89093" name="Rectangle 5"/>
          <p:cNvSpPr>
            <a:spLocks noGrp="1" noChangeArrowheads="1"/>
          </p:cNvSpPr>
          <p:nvPr>
            <p:ph type="sldNum" sz="quarter" idx="3"/>
          </p:nvPr>
        </p:nvSpPr>
        <p:spPr bwMode="auto">
          <a:xfrm>
            <a:off x="3884613" y="9448800"/>
            <a:ext cx="29718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buFont typeface="Arial" charset="0"/>
              <a:buNone/>
              <a:defRPr sz="1200">
                <a:solidFill>
                  <a:srgbClr val="000000"/>
                </a:solidFill>
                <a:latin typeface="Arial" charset="0"/>
              </a:defRPr>
            </a:lvl1pPr>
          </a:lstStyle>
          <a:p>
            <a:pPr>
              <a:defRPr/>
            </a:pPr>
            <a:fld id="{1EC7983B-75C3-4741-8AD0-E1E0878B8A54}" type="slidenum">
              <a:rPr lang="en-US"/>
              <a:pPr>
                <a:defRPr/>
              </a:pPr>
              <a:t>‹Nr.›</a:t>
            </a:fld>
            <a:endParaRPr lang="en-US"/>
          </a:p>
        </p:txBody>
      </p:sp>
    </p:spTree>
    <p:extLst>
      <p:ext uri="{BB962C8B-B14F-4D97-AF65-F5344CB8AC3E}">
        <p14:creationId xmlns:p14="http://schemas.microsoft.com/office/powerpoint/2010/main" val="2386632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AutoShape 1"/>
          <p:cNvSpPr>
            <a:spLocks noChangeArrowheads="1"/>
          </p:cNvSpPr>
          <p:nvPr/>
        </p:nvSpPr>
        <p:spPr bwMode="auto">
          <a:xfrm>
            <a:off x="0" y="0"/>
            <a:ext cx="6858000" cy="9947275"/>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pic>
        <p:nvPicPr>
          <p:cNvPr id="61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63" y="392113"/>
            <a:ext cx="935037" cy="458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Rectangle 3"/>
          <p:cNvSpPr>
            <a:spLocks noGrp="1" noChangeArrowheads="1"/>
          </p:cNvSpPr>
          <p:nvPr>
            <p:ph type="dt"/>
          </p:nvPr>
        </p:nvSpPr>
        <p:spPr bwMode="auto">
          <a:xfrm>
            <a:off x="188913" y="9447213"/>
            <a:ext cx="1617662"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20" tIns="47880" rIns="96120" bIns="47880" numCol="1" anchor="ctr" anchorCtr="0" compatLnSpc="1">
            <a:prstTxWarp prst="textNoShape">
              <a:avLst/>
            </a:prstTxWarp>
          </a:bodyPr>
          <a:lstStyle>
            <a:lvl1pPr algn="l">
              <a:lnSpc>
                <a:spcPts val="1350"/>
              </a:lnSpc>
              <a:buFont typeface="Stafford" pitchFamily="2" charset="0"/>
              <a:buNone/>
              <a:tabLst>
                <a:tab pos="723900" algn="l"/>
                <a:tab pos="1447800" algn="l"/>
              </a:tabLst>
              <a:defRPr sz="1100">
                <a:solidFill>
                  <a:srgbClr val="000000"/>
                </a:solidFill>
                <a:latin typeface="Stafford" pitchFamily="2" charset="0"/>
              </a:defRPr>
            </a:lvl1pPr>
          </a:lstStyle>
          <a:p>
            <a:pPr>
              <a:defRPr/>
            </a:pPr>
            <a:r>
              <a:rPr lang="en-GB"/>
              <a:t>November 19, 2007</a:t>
            </a:r>
          </a:p>
        </p:txBody>
      </p:sp>
      <p:sp>
        <p:nvSpPr>
          <p:cNvPr id="6149" name="Rectangle 4"/>
          <p:cNvSpPr>
            <a:spLocks noGrp="1" noRot="1" noChangeAspect="1" noChangeArrowheads="1"/>
          </p:cNvSpPr>
          <p:nvPr>
            <p:ph type="sldImg"/>
          </p:nvPr>
        </p:nvSpPr>
        <p:spPr bwMode="auto">
          <a:xfrm>
            <a:off x="1192213" y="1004888"/>
            <a:ext cx="4452937" cy="333851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p:nvPr>
        </p:nvSpPr>
        <p:spPr bwMode="auto">
          <a:xfrm>
            <a:off x="190500" y="4660900"/>
            <a:ext cx="6475413" cy="465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20" tIns="47880" rIns="96120" bIns="47880" numCol="1" anchor="t" anchorCtr="0" compatLnSpc="1">
            <a:prstTxWarp prst="textNoShape">
              <a:avLst/>
            </a:prstTxWarp>
          </a:bodyPr>
          <a:lstStyle/>
          <a:p>
            <a:pPr lvl="0"/>
            <a:endParaRPr lang="de-DE" noProof="0" smtClean="0"/>
          </a:p>
        </p:txBody>
      </p:sp>
      <p:sp>
        <p:nvSpPr>
          <p:cNvPr id="3078" name="Rectangle 6"/>
          <p:cNvSpPr>
            <a:spLocks noGrp="1" noChangeArrowheads="1"/>
          </p:cNvSpPr>
          <p:nvPr>
            <p:ph type="ftr"/>
          </p:nvPr>
        </p:nvSpPr>
        <p:spPr bwMode="auto">
          <a:xfrm>
            <a:off x="1808163" y="9447213"/>
            <a:ext cx="4103687"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20" tIns="47880" rIns="96120" bIns="47880" numCol="1" anchor="ctr" anchorCtr="0" compatLnSpc="1">
            <a:prstTxWarp prst="textNoShape">
              <a:avLst/>
            </a:prstTxWarp>
          </a:bodyPr>
          <a:lstStyle>
            <a:lvl1pPr algn="l">
              <a:lnSpc>
                <a:spcPts val="1350"/>
              </a:lnSpc>
              <a:buFont typeface="Stafford" pitchFamily="2" charset="0"/>
              <a:buNone/>
              <a:tabLst>
                <a:tab pos="723900" algn="l"/>
                <a:tab pos="1447800" algn="l"/>
                <a:tab pos="2171700" algn="l"/>
                <a:tab pos="2895600" algn="l"/>
                <a:tab pos="3619500" algn="l"/>
              </a:tabLst>
              <a:defRPr sz="1100">
                <a:solidFill>
                  <a:srgbClr val="000000"/>
                </a:solidFill>
                <a:latin typeface="Stafford" pitchFamily="2" charset="0"/>
              </a:defRPr>
            </a:lvl1pPr>
          </a:lstStyle>
          <a:p>
            <a:pPr>
              <a:defRPr/>
            </a:pPr>
            <a:r>
              <a:rPr lang="en-GB"/>
              <a:t>|  </a:t>
            </a:r>
          </a:p>
        </p:txBody>
      </p:sp>
      <p:sp>
        <p:nvSpPr>
          <p:cNvPr id="3079" name="Rectangle 7"/>
          <p:cNvSpPr>
            <a:spLocks noGrp="1" noChangeArrowheads="1"/>
          </p:cNvSpPr>
          <p:nvPr>
            <p:ph type="sldNum"/>
          </p:nvPr>
        </p:nvSpPr>
        <p:spPr bwMode="auto">
          <a:xfrm>
            <a:off x="5913438" y="9447213"/>
            <a:ext cx="941387"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20" tIns="47880" rIns="96120" bIns="47880" numCol="1" anchor="ctr" anchorCtr="0" compatLnSpc="1">
            <a:prstTxWarp prst="textNoShape">
              <a:avLst/>
            </a:prstTxWarp>
          </a:bodyPr>
          <a:lstStyle>
            <a:lvl1pPr algn="r">
              <a:lnSpc>
                <a:spcPts val="1350"/>
              </a:lnSpc>
              <a:buFont typeface="Stafford" pitchFamily="2" charset="0"/>
              <a:buNone/>
              <a:tabLst>
                <a:tab pos="723900" algn="l"/>
              </a:tabLst>
              <a:defRPr sz="1100">
                <a:solidFill>
                  <a:srgbClr val="000000"/>
                </a:solidFill>
                <a:latin typeface="Stafford" pitchFamily="2" charset="0"/>
              </a:defRPr>
            </a:lvl1pPr>
          </a:lstStyle>
          <a:p>
            <a:pPr>
              <a:defRPr/>
            </a:pPr>
            <a:r>
              <a:rPr lang="en-GB"/>
              <a:t>|  </a:t>
            </a:r>
            <a:fld id="{92C156F3-6C7D-4C62-B24F-CEC351458306}" type="slidenum">
              <a:rPr lang="en-GB"/>
              <a:pPr>
                <a:defRPr/>
              </a:pPr>
              <a:t>‹Nr.›</a:t>
            </a:fld>
            <a:endParaRPr lang="en-GB"/>
          </a:p>
        </p:txBody>
      </p:sp>
      <p:sp>
        <p:nvSpPr>
          <p:cNvPr id="6153" name="Rectangle 8"/>
          <p:cNvSpPr>
            <a:spLocks noChangeArrowheads="1"/>
          </p:cNvSpPr>
          <p:nvPr/>
        </p:nvSpPr>
        <p:spPr bwMode="auto">
          <a:xfrm>
            <a:off x="190500" y="420688"/>
            <a:ext cx="5403850"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400" tIns="0" rIns="0" bIns="0" anchor="ctr"/>
          <a:lstStyle/>
          <a:p>
            <a:pPr algn="l">
              <a:lnSpc>
                <a:spcPts val="1350"/>
              </a:lnSpc>
              <a:buFont typeface="Stafford" pitchFamily="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de-DE" sz="1100" b="1">
              <a:solidFill>
                <a:srgbClr val="000000"/>
              </a:solidFill>
              <a:latin typeface="Stafford" pitchFamily="2" charset="0"/>
            </a:endParaRPr>
          </a:p>
        </p:txBody>
      </p:sp>
      <p:sp>
        <p:nvSpPr>
          <p:cNvPr id="6154" name="Rectangle 9"/>
          <p:cNvSpPr>
            <a:spLocks noChangeArrowheads="1"/>
          </p:cNvSpPr>
          <p:nvPr/>
        </p:nvSpPr>
        <p:spPr bwMode="auto">
          <a:xfrm>
            <a:off x="190500" y="195263"/>
            <a:ext cx="6478588" cy="157162"/>
          </a:xfrm>
          <a:prstGeom prst="rect">
            <a:avLst/>
          </a:prstGeom>
          <a:solidFill>
            <a:srgbClr val="B5B5B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6155" name="Line 10"/>
          <p:cNvSpPr>
            <a:spLocks noChangeShapeType="1"/>
          </p:cNvSpPr>
          <p:nvPr/>
        </p:nvSpPr>
        <p:spPr bwMode="auto">
          <a:xfrm>
            <a:off x="190500" y="392113"/>
            <a:ext cx="6478588" cy="1587"/>
          </a:xfrm>
          <a:prstGeom prst="line">
            <a:avLst/>
          </a:prstGeom>
          <a:noFill/>
          <a:ln w="1512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6156" name="Line 11"/>
          <p:cNvSpPr>
            <a:spLocks noChangeShapeType="1"/>
          </p:cNvSpPr>
          <p:nvPr/>
        </p:nvSpPr>
        <p:spPr bwMode="auto">
          <a:xfrm>
            <a:off x="190500" y="850900"/>
            <a:ext cx="6478588" cy="1588"/>
          </a:xfrm>
          <a:prstGeom prst="line">
            <a:avLst/>
          </a:prstGeom>
          <a:noFill/>
          <a:ln w="7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6157" name="Line 12"/>
          <p:cNvSpPr>
            <a:spLocks noChangeShapeType="1"/>
          </p:cNvSpPr>
          <p:nvPr/>
        </p:nvSpPr>
        <p:spPr bwMode="auto">
          <a:xfrm>
            <a:off x="190500" y="9447213"/>
            <a:ext cx="6478588" cy="1587"/>
          </a:xfrm>
          <a:prstGeom prst="line">
            <a:avLst/>
          </a:prstGeom>
          <a:noFill/>
          <a:ln w="7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6158" name="Line 13"/>
          <p:cNvSpPr>
            <a:spLocks noChangeShapeType="1"/>
          </p:cNvSpPr>
          <p:nvPr/>
        </p:nvSpPr>
        <p:spPr bwMode="auto">
          <a:xfrm>
            <a:off x="188913" y="4462463"/>
            <a:ext cx="6478587" cy="1587"/>
          </a:xfrm>
          <a:prstGeom prst="line">
            <a:avLst/>
          </a:prstGeom>
          <a:noFill/>
          <a:ln w="7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Tree>
    <p:extLst>
      <p:ext uri="{BB962C8B-B14F-4D97-AF65-F5344CB8AC3E}">
        <p14:creationId xmlns:p14="http://schemas.microsoft.com/office/powerpoint/2010/main" val="4110397197"/>
      </p:ext>
    </p:extLst>
  </p:cSld>
  <p:clrMap bg1="lt1" tx1="dk1" bg2="lt2" tx2="dk2" accent1="accent1" accent2="accent2" accent3="accent3" accent4="accent4" accent5="accent5" accent6="accent6" hlink="hlink" folHlink="folHlink"/>
  <p:hf hdr="0"/>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dt" sz="quarter"/>
          </p:nvPr>
        </p:nvSpPr>
        <p:spPr>
          <a:noFill/>
        </p:spPr>
        <p:txBody>
          <a:bodyPr/>
          <a:lstStyle>
            <a:lvl1pPr eaLnBrk="0" hangingPunct="0">
              <a:tabLst>
                <a:tab pos="723900" algn="l"/>
                <a:tab pos="1447800" algn="l"/>
              </a:tabLst>
              <a:defRPr>
                <a:solidFill>
                  <a:schemeClr val="bg1"/>
                </a:solidFill>
                <a:latin typeface="Arial" pitchFamily="34" charset="0"/>
              </a:defRPr>
            </a:lvl1pPr>
            <a:lvl2pPr marL="742950" indent="-285750" eaLnBrk="0" hangingPunct="0">
              <a:tabLst>
                <a:tab pos="723900" algn="l"/>
                <a:tab pos="1447800" algn="l"/>
              </a:tabLst>
              <a:defRPr>
                <a:solidFill>
                  <a:schemeClr val="bg1"/>
                </a:solidFill>
                <a:latin typeface="Arial" pitchFamily="34" charset="0"/>
              </a:defRPr>
            </a:lvl2pPr>
            <a:lvl3pPr marL="1143000" indent="-228600" eaLnBrk="0" hangingPunct="0">
              <a:tabLst>
                <a:tab pos="723900" algn="l"/>
                <a:tab pos="1447800" algn="l"/>
              </a:tabLst>
              <a:defRPr>
                <a:solidFill>
                  <a:schemeClr val="bg1"/>
                </a:solidFill>
                <a:latin typeface="Arial" pitchFamily="34" charset="0"/>
              </a:defRPr>
            </a:lvl3pPr>
            <a:lvl4pPr marL="1600200" indent="-228600" eaLnBrk="0" hangingPunct="0">
              <a:tabLst>
                <a:tab pos="723900" algn="l"/>
                <a:tab pos="1447800" algn="l"/>
              </a:tabLst>
              <a:defRPr>
                <a:solidFill>
                  <a:schemeClr val="bg1"/>
                </a:solidFill>
                <a:latin typeface="Arial" pitchFamily="34" charset="0"/>
              </a:defRPr>
            </a:lvl4pPr>
            <a:lvl5pPr marL="2057400" indent="-228600" eaLnBrk="0" hangingPunct="0">
              <a:tabLst>
                <a:tab pos="723900" algn="l"/>
                <a:tab pos="1447800" algn="l"/>
              </a:tabLst>
              <a:defRPr>
                <a:solidFill>
                  <a:schemeClr val="bg1"/>
                </a:solidFill>
                <a:latin typeface="Arial" pitchFamily="34"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Lst>
              <a:defRPr>
                <a:solidFill>
                  <a:schemeClr val="bg1"/>
                </a:solidFill>
                <a:latin typeface="Arial" pitchFamily="34"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Lst>
              <a:defRPr>
                <a:solidFill>
                  <a:schemeClr val="bg1"/>
                </a:solidFill>
                <a:latin typeface="Arial" pitchFamily="34"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Lst>
              <a:defRPr>
                <a:solidFill>
                  <a:schemeClr val="bg1"/>
                </a:solidFill>
                <a:latin typeface="Arial" pitchFamily="34"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Lst>
              <a:defRPr>
                <a:solidFill>
                  <a:schemeClr val="bg1"/>
                </a:solidFill>
                <a:latin typeface="Arial" pitchFamily="34" charset="0"/>
              </a:defRPr>
            </a:lvl9pPr>
          </a:lstStyle>
          <a:p>
            <a:pPr eaLnBrk="1" hangingPunct="1"/>
            <a:r>
              <a:rPr lang="en-GB" smtClean="0">
                <a:solidFill>
                  <a:srgbClr val="000000"/>
                </a:solidFill>
                <a:latin typeface="Stafford" pitchFamily="2" charset="0"/>
              </a:rPr>
              <a:t>November 19, 2007</a:t>
            </a:r>
          </a:p>
        </p:txBody>
      </p:sp>
      <p:sp>
        <p:nvSpPr>
          <p:cNvPr id="7171" name="Rectangle 6"/>
          <p:cNvSpPr>
            <a:spLocks noGrp="1" noChangeArrowheads="1"/>
          </p:cNvSpPr>
          <p:nvPr>
            <p:ph type="ftr" sz="quarter"/>
          </p:nvPr>
        </p:nvSpPr>
        <p:spPr>
          <a:noFill/>
        </p:spPr>
        <p:txBody>
          <a:bodyPr/>
          <a:lstStyle>
            <a:lvl1pPr eaLnBrk="0" hangingPunct="0">
              <a:tabLst>
                <a:tab pos="723900" algn="l"/>
                <a:tab pos="1447800" algn="l"/>
                <a:tab pos="2171700" algn="l"/>
                <a:tab pos="2895600" algn="l"/>
                <a:tab pos="3619500" algn="l"/>
              </a:tabLst>
              <a:defRPr>
                <a:solidFill>
                  <a:schemeClr val="bg1"/>
                </a:solidFill>
                <a:latin typeface="Arial" pitchFamily="34" charset="0"/>
              </a:defRPr>
            </a:lvl1pPr>
            <a:lvl2pPr marL="742950" indent="-285750" eaLnBrk="0" hangingPunct="0">
              <a:tabLst>
                <a:tab pos="723900" algn="l"/>
                <a:tab pos="1447800" algn="l"/>
                <a:tab pos="2171700" algn="l"/>
                <a:tab pos="2895600" algn="l"/>
                <a:tab pos="3619500" algn="l"/>
              </a:tabLst>
              <a:defRPr>
                <a:solidFill>
                  <a:schemeClr val="bg1"/>
                </a:solidFill>
                <a:latin typeface="Arial" pitchFamily="34" charset="0"/>
              </a:defRPr>
            </a:lvl2pPr>
            <a:lvl3pPr marL="1143000" indent="-228600" eaLnBrk="0" hangingPunct="0">
              <a:tabLst>
                <a:tab pos="723900" algn="l"/>
                <a:tab pos="1447800" algn="l"/>
                <a:tab pos="2171700" algn="l"/>
                <a:tab pos="2895600" algn="l"/>
                <a:tab pos="3619500" algn="l"/>
              </a:tabLst>
              <a:defRPr>
                <a:solidFill>
                  <a:schemeClr val="bg1"/>
                </a:solidFill>
                <a:latin typeface="Arial" pitchFamily="34" charset="0"/>
              </a:defRPr>
            </a:lvl3pPr>
            <a:lvl4pPr marL="1600200" indent="-228600" eaLnBrk="0" hangingPunct="0">
              <a:tabLst>
                <a:tab pos="723900" algn="l"/>
                <a:tab pos="1447800" algn="l"/>
                <a:tab pos="2171700" algn="l"/>
                <a:tab pos="2895600" algn="l"/>
                <a:tab pos="3619500" algn="l"/>
              </a:tabLst>
              <a:defRPr>
                <a:solidFill>
                  <a:schemeClr val="bg1"/>
                </a:solidFill>
                <a:latin typeface="Arial" pitchFamily="34" charset="0"/>
              </a:defRPr>
            </a:lvl4pPr>
            <a:lvl5pPr marL="2057400" indent="-228600" eaLnBrk="0" hangingPunct="0">
              <a:tabLst>
                <a:tab pos="723900" algn="l"/>
                <a:tab pos="1447800" algn="l"/>
                <a:tab pos="2171700" algn="l"/>
                <a:tab pos="2895600" algn="l"/>
                <a:tab pos="3619500" algn="l"/>
              </a:tabLst>
              <a:defRPr>
                <a:solidFill>
                  <a:schemeClr val="bg1"/>
                </a:solidFill>
                <a:latin typeface="Arial" pitchFamily="34"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 pos="2171700" algn="l"/>
                <a:tab pos="2895600" algn="l"/>
                <a:tab pos="3619500" algn="l"/>
              </a:tabLst>
              <a:defRPr>
                <a:solidFill>
                  <a:schemeClr val="bg1"/>
                </a:solidFill>
                <a:latin typeface="Arial" pitchFamily="34"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 pos="2171700" algn="l"/>
                <a:tab pos="2895600" algn="l"/>
                <a:tab pos="3619500" algn="l"/>
              </a:tabLst>
              <a:defRPr>
                <a:solidFill>
                  <a:schemeClr val="bg1"/>
                </a:solidFill>
                <a:latin typeface="Arial" pitchFamily="34"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 pos="2171700" algn="l"/>
                <a:tab pos="2895600" algn="l"/>
                <a:tab pos="3619500" algn="l"/>
              </a:tabLst>
              <a:defRPr>
                <a:solidFill>
                  <a:schemeClr val="bg1"/>
                </a:solidFill>
                <a:latin typeface="Arial" pitchFamily="34"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 pos="2171700" algn="l"/>
                <a:tab pos="2895600" algn="l"/>
                <a:tab pos="3619500" algn="l"/>
              </a:tabLst>
              <a:defRPr>
                <a:solidFill>
                  <a:schemeClr val="bg1"/>
                </a:solidFill>
                <a:latin typeface="Arial" pitchFamily="34" charset="0"/>
              </a:defRPr>
            </a:lvl9pPr>
          </a:lstStyle>
          <a:p>
            <a:pPr eaLnBrk="1" hangingPunct="1"/>
            <a:r>
              <a:rPr lang="en-GB" smtClean="0">
                <a:solidFill>
                  <a:srgbClr val="000000"/>
                </a:solidFill>
                <a:latin typeface="Stafford" pitchFamily="2" charset="0"/>
              </a:rPr>
              <a:t>|  </a:t>
            </a:r>
          </a:p>
        </p:txBody>
      </p:sp>
      <p:sp>
        <p:nvSpPr>
          <p:cNvPr id="7172" name="Rectangle 7"/>
          <p:cNvSpPr>
            <a:spLocks noGrp="1" noChangeArrowheads="1"/>
          </p:cNvSpPr>
          <p:nvPr>
            <p:ph type="sldNum" sz="quarter"/>
          </p:nvPr>
        </p:nvSpPr>
        <p:spPr>
          <a:noFill/>
        </p:spPr>
        <p:txBody>
          <a:bodyPr/>
          <a:lstStyle>
            <a:lvl1pPr eaLnBrk="0" hangingPunct="0">
              <a:tabLst>
                <a:tab pos="723900" algn="l"/>
              </a:tabLst>
              <a:defRPr>
                <a:solidFill>
                  <a:schemeClr val="bg1"/>
                </a:solidFill>
                <a:latin typeface="Arial" pitchFamily="34" charset="0"/>
              </a:defRPr>
            </a:lvl1pPr>
            <a:lvl2pPr marL="742950" indent="-285750" eaLnBrk="0" hangingPunct="0">
              <a:tabLst>
                <a:tab pos="723900" algn="l"/>
              </a:tabLst>
              <a:defRPr>
                <a:solidFill>
                  <a:schemeClr val="bg1"/>
                </a:solidFill>
                <a:latin typeface="Arial" pitchFamily="34" charset="0"/>
              </a:defRPr>
            </a:lvl2pPr>
            <a:lvl3pPr marL="1143000" indent="-228600" eaLnBrk="0" hangingPunct="0">
              <a:tabLst>
                <a:tab pos="723900" algn="l"/>
              </a:tabLst>
              <a:defRPr>
                <a:solidFill>
                  <a:schemeClr val="bg1"/>
                </a:solidFill>
                <a:latin typeface="Arial" pitchFamily="34" charset="0"/>
              </a:defRPr>
            </a:lvl3pPr>
            <a:lvl4pPr marL="1600200" indent="-228600" eaLnBrk="0" hangingPunct="0">
              <a:tabLst>
                <a:tab pos="723900" algn="l"/>
              </a:tabLst>
              <a:defRPr>
                <a:solidFill>
                  <a:schemeClr val="bg1"/>
                </a:solidFill>
                <a:latin typeface="Arial" pitchFamily="34" charset="0"/>
              </a:defRPr>
            </a:lvl4pPr>
            <a:lvl5pPr marL="2057400" indent="-228600" eaLnBrk="0" hangingPunct="0">
              <a:tabLst>
                <a:tab pos="723900" algn="l"/>
              </a:tabLst>
              <a:defRPr>
                <a:solidFill>
                  <a:schemeClr val="bg1"/>
                </a:solidFill>
                <a:latin typeface="Arial" pitchFamily="34"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Lst>
              <a:defRPr>
                <a:solidFill>
                  <a:schemeClr val="bg1"/>
                </a:solidFill>
                <a:latin typeface="Arial" pitchFamily="34"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Lst>
              <a:defRPr>
                <a:solidFill>
                  <a:schemeClr val="bg1"/>
                </a:solidFill>
                <a:latin typeface="Arial" pitchFamily="34"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Lst>
              <a:defRPr>
                <a:solidFill>
                  <a:schemeClr val="bg1"/>
                </a:solidFill>
                <a:latin typeface="Arial" pitchFamily="34"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Lst>
              <a:defRPr>
                <a:solidFill>
                  <a:schemeClr val="bg1"/>
                </a:solidFill>
                <a:latin typeface="Arial" pitchFamily="34" charset="0"/>
              </a:defRPr>
            </a:lvl9pPr>
          </a:lstStyle>
          <a:p>
            <a:pPr eaLnBrk="1" hangingPunct="1"/>
            <a:r>
              <a:rPr lang="en-GB" smtClean="0">
                <a:solidFill>
                  <a:srgbClr val="000000"/>
                </a:solidFill>
                <a:latin typeface="Stafford" pitchFamily="2" charset="0"/>
              </a:rPr>
              <a:t>|  </a:t>
            </a:r>
            <a:fld id="{182A058B-C42E-403D-AC0C-8E31B078BE7A}" type="slidenum">
              <a:rPr lang="en-GB" smtClean="0">
                <a:solidFill>
                  <a:srgbClr val="000000"/>
                </a:solidFill>
                <a:latin typeface="Stafford" pitchFamily="2" charset="0"/>
              </a:rPr>
              <a:pPr eaLnBrk="1" hangingPunct="1"/>
              <a:t>1</a:t>
            </a:fld>
            <a:endParaRPr lang="en-GB" smtClean="0">
              <a:solidFill>
                <a:srgbClr val="000000"/>
              </a:solidFill>
              <a:latin typeface="Stafford" pitchFamily="2" charset="0"/>
            </a:endParaRPr>
          </a:p>
        </p:txBody>
      </p:sp>
      <p:sp>
        <p:nvSpPr>
          <p:cNvPr id="7173" name="Rectangle 2"/>
          <p:cNvSpPr>
            <a:spLocks noGrp="1" noRot="1" noChangeAspect="1" noChangeArrowheads="1" noTextEdit="1"/>
          </p:cNvSpPr>
          <p:nvPr>
            <p:ph type="sldImg"/>
          </p:nvPr>
        </p:nvSpPr>
        <p:spPr>
          <a:xfrm>
            <a:off x="1193800" y="1006475"/>
            <a:ext cx="4449763" cy="3336925"/>
          </a:xfrm>
          <a:ln/>
        </p:spPr>
      </p:sp>
      <p:sp>
        <p:nvSpPr>
          <p:cNvPr id="7174" name="Rectangle 3"/>
          <p:cNvSpPr>
            <a:spLocks noGrp="1" noChangeArrowheads="1"/>
          </p:cNvSpPr>
          <p:nvPr>
            <p:ph type="body" idx="1"/>
          </p:nvPr>
        </p:nvSpPr>
        <p:spPr>
          <a:xfrm>
            <a:off x="190500" y="4659313"/>
            <a:ext cx="6475413" cy="4657725"/>
          </a:xfrm>
          <a:noFill/>
        </p:spPr>
        <p:txBody>
          <a:bodyPr/>
          <a:lstStyle/>
          <a:p>
            <a:endParaRPr lang="en-US" smtClean="0"/>
          </a:p>
        </p:txBody>
      </p:sp>
    </p:spTree>
    <p:extLst>
      <p:ext uri="{BB962C8B-B14F-4D97-AF65-F5344CB8AC3E}">
        <p14:creationId xmlns:p14="http://schemas.microsoft.com/office/powerpoint/2010/main" val="3077407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2"/>
          <p:cNvSpPr>
            <a:spLocks noChangeArrowheads="1"/>
          </p:cNvSpPr>
          <p:nvPr/>
        </p:nvSpPr>
        <p:spPr bwMode="auto">
          <a:xfrm>
            <a:off x="250825" y="368300"/>
            <a:ext cx="8642350" cy="2089150"/>
          </a:xfrm>
          <a:prstGeom prst="rect">
            <a:avLst/>
          </a:prstGeom>
          <a:solidFill>
            <a:srgbClr val="005AA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buClrTx/>
              <a:buSzTx/>
              <a:buFontTx/>
              <a:buNone/>
            </a:pPr>
            <a:endParaRPr lang="de-DE">
              <a:solidFill>
                <a:schemeClr val="tx1"/>
              </a:solidFill>
            </a:endParaRPr>
          </a:p>
        </p:txBody>
      </p:sp>
      <p:sp>
        <p:nvSpPr>
          <p:cNvPr id="6" name="Rectangle 6"/>
          <p:cNvSpPr>
            <a:spLocks noChangeArrowheads="1"/>
          </p:cNvSpPr>
          <p:nvPr/>
        </p:nvSpPr>
        <p:spPr bwMode="auto">
          <a:xfrm>
            <a:off x="250825" y="196850"/>
            <a:ext cx="8642350" cy="144463"/>
          </a:xfrm>
          <a:prstGeom prst="rect">
            <a:avLst/>
          </a:prstGeom>
          <a:solidFill>
            <a:srgbClr val="005AA9"/>
          </a:solidFill>
          <a:ln>
            <a:noFill/>
          </a:ln>
          <a:extLst>
            <a:ext uri="{91240B29-F687-4F45-9708-019B960494DF}">
              <a14:hiddenLine xmlns:a14="http://schemas.microsoft.com/office/drawing/2010/main" w="3175">
                <a:solidFill>
                  <a:srgbClr val="B5B5B5"/>
                </a:solidFill>
                <a:miter lim="800000"/>
                <a:headEnd/>
                <a:tailEnd/>
              </a14:hiddenLine>
            </a:ext>
          </a:extLst>
        </p:spPr>
        <p:txBody>
          <a:bodyPr/>
          <a:lstStyle/>
          <a:p>
            <a:endParaRPr lang="de-DE"/>
          </a:p>
        </p:txBody>
      </p:sp>
      <p:sp>
        <p:nvSpPr>
          <p:cNvPr id="7" name="Rectangle 8"/>
          <p:cNvSpPr>
            <a:spLocks noChangeArrowheads="1"/>
          </p:cNvSpPr>
          <p:nvPr/>
        </p:nvSpPr>
        <p:spPr bwMode="auto">
          <a:xfrm>
            <a:off x="250825" y="360363"/>
            <a:ext cx="8640763" cy="14287"/>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 name="Rectangle 9"/>
          <p:cNvSpPr>
            <a:spLocks noChangeArrowheads="1"/>
          </p:cNvSpPr>
          <p:nvPr/>
        </p:nvSpPr>
        <p:spPr bwMode="auto">
          <a:xfrm>
            <a:off x="250825" y="2457450"/>
            <a:ext cx="8640763" cy="793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 name="Text Box 11"/>
          <p:cNvSpPr txBox="1">
            <a:spLocks noChangeArrowheads="1"/>
          </p:cNvSpPr>
          <p:nvPr userDrawn="1"/>
        </p:nvSpPr>
        <p:spPr bwMode="auto">
          <a:xfrm>
            <a:off x="250825" y="6642100"/>
            <a:ext cx="7559675" cy="2174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l">
              <a:lnSpc>
                <a:spcPct val="100000"/>
              </a:lnSpc>
              <a:spcBef>
                <a:spcPct val="50000"/>
              </a:spcBef>
              <a:buClrTx/>
              <a:buSzTx/>
              <a:buFontTx/>
              <a:buNone/>
              <a:defRPr/>
            </a:pPr>
            <a:r>
              <a:rPr lang="en-US" sz="800" smtClean="0">
                <a:solidFill>
                  <a:schemeClr val="folHlink"/>
                </a:solidFill>
              </a:rPr>
              <a:t>© author(s) of these slides including research results from the KOM research network and TU Darmstadt; otherwise it is specified at the respective slide</a:t>
            </a:r>
          </a:p>
        </p:txBody>
      </p:sp>
      <p:sp>
        <p:nvSpPr>
          <p:cNvPr id="11" name="Line 12"/>
          <p:cNvSpPr>
            <a:spLocks noChangeShapeType="1"/>
          </p:cNvSpPr>
          <p:nvPr userDrawn="1"/>
        </p:nvSpPr>
        <p:spPr bwMode="auto">
          <a:xfrm>
            <a:off x="252413" y="6489700"/>
            <a:ext cx="864076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2" name="Rectangle 16"/>
          <p:cNvSpPr>
            <a:spLocks noChangeArrowheads="1"/>
          </p:cNvSpPr>
          <p:nvPr/>
        </p:nvSpPr>
        <p:spPr bwMode="auto">
          <a:xfrm>
            <a:off x="6948488" y="6524625"/>
            <a:ext cx="1944687"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a:lnSpc>
                <a:spcPct val="100000"/>
              </a:lnSpc>
              <a:buClrTx/>
              <a:buSzTx/>
              <a:buFontTx/>
              <a:buNone/>
            </a:pPr>
            <a:fld id="{B8B5FDB6-3EA0-4704-AFA4-457E235F2A5B}" type="datetime5">
              <a:rPr lang="en-US" sz="1000" smtClean="0">
                <a:solidFill>
                  <a:schemeClr val="tx1"/>
                </a:solidFill>
              </a:rPr>
              <a:t>19-Dec-14</a:t>
            </a:fld>
            <a:endParaRPr lang="de-DE" sz="1000" dirty="0">
              <a:solidFill>
                <a:schemeClr val="tx1"/>
              </a:solidFill>
            </a:endParaRPr>
          </a:p>
        </p:txBody>
      </p:sp>
      <p:pic>
        <p:nvPicPr>
          <p:cNvPr id="13" name="Picture 18" descr="tud_logo"/>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164388" y="692150"/>
            <a:ext cx="18732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Rectangle 4"/>
          <p:cNvSpPr>
            <a:spLocks noGrp="1" noChangeArrowheads="1"/>
          </p:cNvSpPr>
          <p:nvPr>
            <p:ph type="ctrTitle"/>
          </p:nvPr>
        </p:nvSpPr>
        <p:spPr>
          <a:xfrm>
            <a:off x="358775" y="374650"/>
            <a:ext cx="6734175" cy="895350"/>
          </a:xfrm>
        </p:spPr>
        <p:txBody>
          <a:bodyPr anchor="b" anchorCtr="1"/>
          <a:lstStyle>
            <a:lvl1pPr algn="ctr">
              <a:defRPr sz="2800">
                <a:solidFill>
                  <a:schemeClr val="bg1"/>
                </a:solidFill>
              </a:defRPr>
            </a:lvl1pPr>
          </a:lstStyle>
          <a:p>
            <a:pPr lvl="0"/>
            <a:r>
              <a:rPr lang="de-DE" noProof="0" dirty="0" smtClean="0"/>
              <a:t>Mastertitelformat bearbeiten</a:t>
            </a:r>
          </a:p>
        </p:txBody>
      </p:sp>
      <p:sp>
        <p:nvSpPr>
          <p:cNvPr id="153605" name="Rectangle 5"/>
          <p:cNvSpPr>
            <a:spLocks noGrp="1" noChangeArrowheads="1"/>
          </p:cNvSpPr>
          <p:nvPr>
            <p:ph type="subTitle" idx="1"/>
          </p:nvPr>
        </p:nvSpPr>
        <p:spPr>
          <a:xfrm>
            <a:off x="358775" y="1449388"/>
            <a:ext cx="6734175" cy="944562"/>
          </a:xfrm>
        </p:spPr>
        <p:txBody>
          <a:bodyPr lIns="0" tIns="0" rIns="0" bIns="0"/>
          <a:lstStyle>
            <a:lvl1pPr marL="0" indent="0" algn="ctr">
              <a:spcBef>
                <a:spcPct val="0"/>
              </a:spcBef>
              <a:defRPr b="0">
                <a:solidFill>
                  <a:schemeClr val="bg1"/>
                </a:solidFill>
              </a:defRPr>
            </a:lvl1pPr>
          </a:lstStyle>
          <a:p>
            <a:pPr lvl="0"/>
            <a:r>
              <a:rPr lang="de-DE" noProof="0" dirty="0" smtClean="0"/>
              <a:t>Master-Untertitelformat bearbeiten</a:t>
            </a:r>
          </a:p>
        </p:txBody>
      </p:sp>
      <p:sp>
        <p:nvSpPr>
          <p:cNvPr id="20" name="Text Box 10"/>
          <p:cNvSpPr txBox="1">
            <a:spLocks noChangeArrowheads="1"/>
          </p:cNvSpPr>
          <p:nvPr userDrawn="1"/>
        </p:nvSpPr>
        <p:spPr bwMode="auto">
          <a:xfrm>
            <a:off x="5076825" y="6021388"/>
            <a:ext cx="381635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r">
              <a:lnSpc>
                <a:spcPct val="100000"/>
              </a:lnSpc>
              <a:spcAft>
                <a:spcPct val="10000"/>
              </a:spcAft>
              <a:buClr>
                <a:schemeClr val="tx1"/>
              </a:buClr>
              <a:buFontTx/>
              <a:buNone/>
              <a:defRPr/>
            </a:pPr>
            <a:r>
              <a:rPr lang="en-US" sz="1000" dirty="0" smtClean="0">
                <a:solidFill>
                  <a:schemeClr val="tx1"/>
                </a:solidFill>
              </a:rPr>
              <a:t>Prof. Dr.-Ing. Ralf Steinmetz</a:t>
            </a:r>
          </a:p>
          <a:p>
            <a:pPr algn="r">
              <a:lnSpc>
                <a:spcPct val="100000"/>
              </a:lnSpc>
              <a:spcAft>
                <a:spcPct val="10000"/>
              </a:spcAft>
              <a:buClr>
                <a:schemeClr val="tx1"/>
              </a:buClr>
              <a:buFontTx/>
              <a:buNone/>
              <a:defRPr/>
            </a:pPr>
            <a:r>
              <a:rPr lang="en-US" sz="1000" dirty="0" smtClean="0">
                <a:solidFill>
                  <a:schemeClr val="tx1"/>
                </a:solidFill>
              </a:rPr>
              <a:t>KOM - Multimedia Communications Lab</a:t>
            </a:r>
          </a:p>
        </p:txBody>
      </p:sp>
      <p:sp>
        <p:nvSpPr>
          <p:cNvPr id="14" name="Text Box 11"/>
          <p:cNvSpPr txBox="1">
            <a:spLocks noChangeArrowheads="1"/>
          </p:cNvSpPr>
          <p:nvPr userDrawn="1"/>
        </p:nvSpPr>
        <p:spPr bwMode="auto">
          <a:xfrm>
            <a:off x="7596336" y="6640375"/>
            <a:ext cx="1397293" cy="2176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r">
              <a:lnSpc>
                <a:spcPct val="100000"/>
              </a:lnSpc>
              <a:spcBef>
                <a:spcPct val="50000"/>
              </a:spcBef>
              <a:buClrTx/>
              <a:buSzTx/>
              <a:buFontTx/>
              <a:buNone/>
              <a:defRPr/>
            </a:pPr>
            <a:r>
              <a:rPr lang="en-US" sz="800" dirty="0" smtClean="0">
                <a:solidFill>
                  <a:schemeClr val="folHlink"/>
                </a:solidFill>
              </a:rPr>
              <a:t>Template</a:t>
            </a:r>
            <a:r>
              <a:rPr lang="en-US" sz="800" baseline="0" dirty="0" smtClean="0">
                <a:solidFill>
                  <a:schemeClr val="folHlink"/>
                </a:solidFill>
              </a:rPr>
              <a:t> all v.3.4</a:t>
            </a:r>
            <a:endParaRPr lang="en-US" sz="800" dirty="0" smtClean="0">
              <a:solidFill>
                <a:schemeClr val="folHlink"/>
              </a:solidFill>
            </a:endParaRPr>
          </a:p>
        </p:txBody>
      </p:sp>
      <p:sp>
        <p:nvSpPr>
          <p:cNvPr id="2" name="filename"/>
          <p:cNvSpPr txBox="1"/>
          <p:nvPr userDrawn="1"/>
        </p:nvSpPr>
        <p:spPr>
          <a:xfrm>
            <a:off x="254000" y="6477000"/>
            <a:ext cx="7620000" cy="235449"/>
          </a:xfrm>
          <a:prstGeom prst="rect">
            <a:avLst/>
          </a:prstGeom>
          <a:noFill/>
        </p:spPr>
        <p:txBody>
          <a:bodyPr vert="horz" rtlCol="0">
            <a:spAutoFit/>
          </a:bodyPr>
          <a:lstStyle/>
          <a:p>
            <a:pPr algn="l"/>
            <a:r>
              <a:rPr lang="en-US" sz="1000" smtClean="0">
                <a:solidFill>
                  <a:srgbClr val="000000"/>
                </a:solidFill>
              </a:rPr>
              <a:t>PPT-for-all___v.3.4_office2010___2012.09.10.pptx</a:t>
            </a:r>
            <a:endParaRPr lang="en-US" sz="1000">
              <a:solidFill>
                <a:srgbClr val="000000"/>
              </a:solidFill>
            </a:endParaRPr>
          </a:p>
        </p:txBody>
      </p:sp>
    </p:spTree>
    <p:extLst>
      <p:ext uri="{BB962C8B-B14F-4D97-AF65-F5344CB8AC3E}">
        <p14:creationId xmlns:p14="http://schemas.microsoft.com/office/powerpoint/2010/main" val="2381277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1520" y="1535113"/>
            <a:ext cx="4245868"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 bearbeiten</a:t>
            </a:r>
          </a:p>
        </p:txBody>
      </p:sp>
      <p:sp>
        <p:nvSpPr>
          <p:cNvPr id="4" name="Inhaltsplatzhalter 3"/>
          <p:cNvSpPr>
            <a:spLocks noGrp="1"/>
          </p:cNvSpPr>
          <p:nvPr>
            <p:ph sz="half" idx="2"/>
          </p:nvPr>
        </p:nvSpPr>
        <p:spPr>
          <a:xfrm>
            <a:off x="251520" y="2174874"/>
            <a:ext cx="4245868" cy="4278461"/>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645025" y="1535113"/>
            <a:ext cx="4247455"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 bearbeiten</a:t>
            </a:r>
          </a:p>
        </p:txBody>
      </p:sp>
      <p:sp>
        <p:nvSpPr>
          <p:cNvPr id="6" name="Inhaltsplatzhalter 5"/>
          <p:cNvSpPr>
            <a:spLocks noGrp="1"/>
          </p:cNvSpPr>
          <p:nvPr>
            <p:ph sz="quarter" idx="4"/>
          </p:nvPr>
        </p:nvSpPr>
        <p:spPr>
          <a:xfrm>
            <a:off x="4645025" y="2174874"/>
            <a:ext cx="4247455" cy="4278461"/>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8" name="Titel 7"/>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3991758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75050" y="1484784"/>
            <a:ext cx="5317430" cy="4968552"/>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2" name="Titel 1"/>
          <p:cNvSpPr>
            <a:spLocks noGrp="1"/>
          </p:cNvSpPr>
          <p:nvPr>
            <p:ph type="title"/>
          </p:nvPr>
        </p:nvSpPr>
        <p:spPr/>
        <p:txBody>
          <a:bodyPr/>
          <a:lstStyle/>
          <a:p>
            <a:r>
              <a:rPr lang="de-DE" dirty="0" smtClean="0"/>
              <a:t>Titelmasterformat durch Klicken bearbeiten</a:t>
            </a:r>
            <a:endParaRPr lang="en-US" dirty="0"/>
          </a:p>
        </p:txBody>
      </p:sp>
      <p:sp>
        <p:nvSpPr>
          <p:cNvPr id="6" name="Inhaltsplatzhalter 2"/>
          <p:cNvSpPr>
            <a:spLocks noGrp="1"/>
          </p:cNvSpPr>
          <p:nvPr>
            <p:ph idx="11"/>
          </p:nvPr>
        </p:nvSpPr>
        <p:spPr>
          <a:xfrm>
            <a:off x="262682" y="1484784"/>
            <a:ext cx="3229198" cy="4968552"/>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2394141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Text und Inhalt">
    <p:spTree>
      <p:nvGrpSpPr>
        <p:cNvPr id="1" name=""/>
        <p:cNvGrpSpPr/>
        <p:nvPr/>
      </p:nvGrpSpPr>
      <p:grpSpPr>
        <a:xfrm>
          <a:off x="0" y="0"/>
          <a:ext cx="0" cy="0"/>
          <a:chOff x="0" y="0"/>
          <a:chExt cx="0" cy="0"/>
        </a:xfrm>
      </p:grpSpPr>
      <p:sp>
        <p:nvSpPr>
          <p:cNvPr id="3" name="Textplatzhalter 2"/>
          <p:cNvSpPr>
            <a:spLocks noGrp="1"/>
          </p:cNvSpPr>
          <p:nvPr>
            <p:ph type="body" sz="half" idx="1"/>
          </p:nvPr>
        </p:nvSpPr>
        <p:spPr>
          <a:xfrm>
            <a:off x="250825" y="1484313"/>
            <a:ext cx="4243388" cy="49688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646613" y="1484313"/>
            <a:ext cx="4244975" cy="496887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6" name="Titel 5"/>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279345473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Text und zwei Inhalte">
    <p:spTree>
      <p:nvGrpSpPr>
        <p:cNvPr id="1" name=""/>
        <p:cNvGrpSpPr/>
        <p:nvPr/>
      </p:nvGrpSpPr>
      <p:grpSpPr>
        <a:xfrm>
          <a:off x="0" y="0"/>
          <a:ext cx="0" cy="0"/>
          <a:chOff x="0" y="0"/>
          <a:chExt cx="0" cy="0"/>
        </a:xfrm>
      </p:grpSpPr>
      <p:sp>
        <p:nvSpPr>
          <p:cNvPr id="3" name="Textplatzhalter 2"/>
          <p:cNvSpPr>
            <a:spLocks noGrp="1"/>
          </p:cNvSpPr>
          <p:nvPr>
            <p:ph type="body" sz="half" idx="1"/>
          </p:nvPr>
        </p:nvSpPr>
        <p:spPr>
          <a:xfrm>
            <a:off x="250825" y="1484313"/>
            <a:ext cx="4243388" cy="49688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quarter" idx="2"/>
          </p:nvPr>
        </p:nvSpPr>
        <p:spPr>
          <a:xfrm>
            <a:off x="4646613" y="1484313"/>
            <a:ext cx="4244975" cy="2408237"/>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Inhaltsplatzhalter 4"/>
          <p:cNvSpPr>
            <a:spLocks noGrp="1"/>
          </p:cNvSpPr>
          <p:nvPr>
            <p:ph sz="quarter" idx="3"/>
          </p:nvPr>
        </p:nvSpPr>
        <p:spPr>
          <a:xfrm>
            <a:off x="4646613" y="4044950"/>
            <a:ext cx="4244975" cy="2408238"/>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7" name="Titel 6"/>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185294833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en-US" dirty="0"/>
          </a:p>
        </p:txBody>
      </p:sp>
      <p:sp>
        <p:nvSpPr>
          <p:cNvPr id="3" name="Textplatzhalter 2"/>
          <p:cNvSpPr>
            <a:spLocks noGrp="1"/>
          </p:cNvSpPr>
          <p:nvPr>
            <p:ph type="body" idx="1"/>
          </p:nvPr>
        </p:nvSpPr>
        <p:spPr/>
        <p:txBody>
          <a:bodyPr/>
          <a:lstStyle>
            <a:lvl1pPr>
              <a:defRPr sz="2400">
                <a:solidFill>
                  <a:schemeClr val="tx1"/>
                </a:solidFill>
              </a:defRPr>
            </a:lvl1pPr>
            <a:lvl2pPr>
              <a:defRPr sz="2200"/>
            </a:lvl2pPr>
            <a:lvl3pPr>
              <a:defRPr sz="2000"/>
            </a:lvl3pPr>
            <a:lvl4pPr>
              <a:defRPr sz="2000"/>
            </a:lvl4pPr>
            <a:lvl5pPr>
              <a:defRPr sz="20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Fußzeilenplatzhalter 3"/>
          <p:cNvSpPr>
            <a:spLocks noGrp="1"/>
          </p:cNvSpPr>
          <p:nvPr>
            <p:ph type="ftr" sz="quarter" idx="10"/>
          </p:nvPr>
        </p:nvSpPr>
        <p:spPr/>
        <p:txBody>
          <a:bodyPr/>
          <a:lstStyle/>
          <a:p>
            <a:pPr>
              <a:defRPr/>
            </a:pPr>
            <a:endParaRPr lang="de-DE" smtClean="0"/>
          </a:p>
          <a:p>
            <a:pPr>
              <a:defRPr/>
            </a:pPr>
            <a:endParaRPr lang="de-DE"/>
          </a:p>
        </p:txBody>
      </p:sp>
      <p:sp>
        <p:nvSpPr>
          <p:cNvPr id="5" name="Textplatzhalter 2"/>
          <p:cNvSpPr>
            <a:spLocks noGrp="1"/>
          </p:cNvSpPr>
          <p:nvPr>
            <p:ph type="body" sz="half" idx="11"/>
          </p:nvPr>
        </p:nvSpPr>
        <p:spPr>
          <a:xfrm>
            <a:off x="250825" y="4005064"/>
            <a:ext cx="4243388" cy="2448124"/>
          </a:xfrm>
        </p:spPr>
        <p:txBody>
          <a:bodyPr anchor="b" anchorCtr="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Inhaltsplatzhalter 3"/>
          <p:cNvSpPr>
            <a:spLocks noGrp="1"/>
          </p:cNvSpPr>
          <p:nvPr>
            <p:ph sz="half" idx="2"/>
          </p:nvPr>
        </p:nvSpPr>
        <p:spPr>
          <a:xfrm>
            <a:off x="4646613" y="4005064"/>
            <a:ext cx="4244975" cy="2448124"/>
          </a:xfrm>
        </p:spPr>
        <p:txBody>
          <a:bodyPr anchor="b"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15216279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5" name="Titel 4"/>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357574218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308304" y="1484784"/>
            <a:ext cx="1583284" cy="4968404"/>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50825" y="1484784"/>
            <a:ext cx="6985471" cy="4968404"/>
          </a:xfrm>
        </p:spPr>
        <p:txBody>
          <a:bodyPr vert="eaVert"/>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Tree>
    <p:extLst>
      <p:ext uri="{BB962C8B-B14F-4D97-AF65-F5344CB8AC3E}">
        <p14:creationId xmlns:p14="http://schemas.microsoft.com/office/powerpoint/2010/main" val="23254048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elfolie">
    <p:bg>
      <p:bgRef idx="1002">
        <a:schemeClr val="bg2"/>
      </p:bgRef>
    </p:bg>
    <p:spTree>
      <p:nvGrpSpPr>
        <p:cNvPr id="1" name=""/>
        <p:cNvGrpSpPr/>
        <p:nvPr/>
      </p:nvGrpSpPr>
      <p:grpSpPr>
        <a:xfrm>
          <a:off x="0" y="0"/>
          <a:ext cx="0" cy="0"/>
          <a:chOff x="0" y="0"/>
          <a:chExt cx="0" cy="0"/>
        </a:xfrm>
      </p:grpSpPr>
      <p:sp>
        <p:nvSpPr>
          <p:cNvPr id="9" name="Rechteck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el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de-DE" smtClean="0"/>
              <a:t>Titelmasterformat durch Klicken bearbeiten</a:t>
            </a:r>
            <a:endParaRPr kumimoji="0" lang="en-US"/>
          </a:p>
        </p:txBody>
      </p:sp>
      <p:sp>
        <p:nvSpPr>
          <p:cNvPr id="3" name="Untertitel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de-DE" smtClean="0"/>
              <a:t>Formatvorlage des Untertitelmasters durch Klicken bearbeiten</a:t>
            </a:r>
            <a:endParaRPr kumimoji="0" lang="en-US"/>
          </a:p>
        </p:txBody>
      </p:sp>
      <p:sp>
        <p:nvSpPr>
          <p:cNvPr id="4" name="Datumsplatzhalter 3"/>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12/19/2014</a:t>
            </a:fld>
            <a:endParaRPr lang="en-US" sz="1100" dirty="0">
              <a:solidFill>
                <a:schemeClr val="tx2"/>
              </a:solidFill>
            </a:endParaRPr>
          </a:p>
        </p:txBody>
      </p:sp>
      <p:sp>
        <p:nvSpPr>
          <p:cNvPr id="5" name="Fußzeilenplatzhalter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Foliennummernplatzhalt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
        <p:nvSpPr>
          <p:cNvPr id="10" name="Rechteck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1" name="Text Box 11"/>
          <p:cNvSpPr txBox="1">
            <a:spLocks noChangeArrowheads="1"/>
          </p:cNvSpPr>
          <p:nvPr userDrawn="1"/>
        </p:nvSpPr>
        <p:spPr bwMode="auto">
          <a:xfrm>
            <a:off x="250825" y="6642100"/>
            <a:ext cx="7559675" cy="2174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l">
              <a:lnSpc>
                <a:spcPct val="100000"/>
              </a:lnSpc>
              <a:spcBef>
                <a:spcPct val="50000"/>
              </a:spcBef>
              <a:buClrTx/>
              <a:buSzTx/>
              <a:buFontTx/>
              <a:buNone/>
              <a:defRPr/>
            </a:pPr>
            <a:r>
              <a:rPr lang="en-US" sz="800" smtClean="0">
                <a:solidFill>
                  <a:schemeClr val="folHlink"/>
                </a:solidFill>
              </a:rPr>
              <a:t>© author(s) of these slides including research results from the KOM research network and TU Darmstadt; otherwise it is specified at the respective slide</a:t>
            </a:r>
          </a:p>
        </p:txBody>
      </p:sp>
      <p:sp>
        <p:nvSpPr>
          <p:cNvPr id="12" name="Line 12"/>
          <p:cNvSpPr>
            <a:spLocks noChangeShapeType="1"/>
          </p:cNvSpPr>
          <p:nvPr userDrawn="1"/>
        </p:nvSpPr>
        <p:spPr bwMode="auto">
          <a:xfrm>
            <a:off x="252413" y="6489700"/>
            <a:ext cx="864076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3" name="Text Box 10"/>
          <p:cNvSpPr txBox="1">
            <a:spLocks noChangeArrowheads="1"/>
          </p:cNvSpPr>
          <p:nvPr userDrawn="1"/>
        </p:nvSpPr>
        <p:spPr bwMode="auto">
          <a:xfrm>
            <a:off x="5076825" y="6021388"/>
            <a:ext cx="381635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r">
              <a:lnSpc>
                <a:spcPct val="100000"/>
              </a:lnSpc>
              <a:spcAft>
                <a:spcPct val="10000"/>
              </a:spcAft>
              <a:buClr>
                <a:schemeClr val="tx1"/>
              </a:buClr>
              <a:buFontTx/>
              <a:buNone/>
              <a:defRPr/>
            </a:pPr>
            <a:r>
              <a:rPr lang="en-US" sz="1000" dirty="0" smtClean="0">
                <a:solidFill>
                  <a:schemeClr val="tx1"/>
                </a:solidFill>
              </a:rPr>
              <a:t>Prof. Dr.-Ing. Ralf Steinmetz</a:t>
            </a:r>
          </a:p>
          <a:p>
            <a:pPr algn="r">
              <a:lnSpc>
                <a:spcPct val="100000"/>
              </a:lnSpc>
              <a:spcAft>
                <a:spcPct val="10000"/>
              </a:spcAft>
              <a:buClr>
                <a:schemeClr val="tx1"/>
              </a:buClr>
              <a:buFontTx/>
              <a:buNone/>
              <a:defRPr/>
            </a:pPr>
            <a:r>
              <a:rPr lang="en-US" sz="1000" dirty="0" smtClean="0">
                <a:solidFill>
                  <a:schemeClr val="tx1"/>
                </a:solidFill>
              </a:rPr>
              <a:t>KOM - Multimedia Communications Lab</a:t>
            </a:r>
          </a:p>
        </p:txBody>
      </p:sp>
      <p:sp>
        <p:nvSpPr>
          <p:cNvPr id="14" name="Text Box 11"/>
          <p:cNvSpPr txBox="1">
            <a:spLocks noChangeArrowheads="1"/>
          </p:cNvSpPr>
          <p:nvPr userDrawn="1"/>
        </p:nvSpPr>
        <p:spPr bwMode="auto">
          <a:xfrm>
            <a:off x="7596336" y="6640375"/>
            <a:ext cx="1397293" cy="2176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r">
              <a:lnSpc>
                <a:spcPct val="100000"/>
              </a:lnSpc>
              <a:spcBef>
                <a:spcPct val="50000"/>
              </a:spcBef>
              <a:buClrTx/>
              <a:buSzTx/>
              <a:buFontTx/>
              <a:buNone/>
              <a:defRPr/>
            </a:pPr>
            <a:r>
              <a:rPr lang="en-US" sz="800" dirty="0" smtClean="0">
                <a:solidFill>
                  <a:schemeClr val="folHlink"/>
                </a:solidFill>
              </a:rPr>
              <a:t>Template</a:t>
            </a:r>
            <a:r>
              <a:rPr lang="en-US" sz="800" baseline="0" dirty="0" smtClean="0">
                <a:solidFill>
                  <a:schemeClr val="folHlink"/>
                </a:solidFill>
              </a:rPr>
              <a:t> all v.3.4</a:t>
            </a:r>
            <a:endParaRPr lang="en-US" sz="800" dirty="0" smtClean="0">
              <a:solidFill>
                <a:schemeClr val="folHlink"/>
              </a:solidFill>
            </a:endParaRPr>
          </a:p>
        </p:txBody>
      </p:sp>
      <p:sp>
        <p:nvSpPr>
          <p:cNvPr id="15" name="filename"/>
          <p:cNvSpPr txBox="1"/>
          <p:nvPr userDrawn="1"/>
        </p:nvSpPr>
        <p:spPr>
          <a:xfrm>
            <a:off x="254000" y="6477000"/>
            <a:ext cx="7620000" cy="235449"/>
          </a:xfrm>
          <a:prstGeom prst="rect">
            <a:avLst/>
          </a:prstGeom>
          <a:noFill/>
        </p:spPr>
        <p:txBody>
          <a:bodyPr vert="horz" rtlCol="0">
            <a:spAutoFit/>
          </a:bodyPr>
          <a:lstStyle/>
          <a:p>
            <a:pPr algn="l"/>
            <a:r>
              <a:rPr lang="en-US" sz="1000" smtClean="0">
                <a:solidFill>
                  <a:srgbClr val="000000"/>
                </a:solidFill>
              </a:rPr>
              <a:t>PPT-for-all___v.3.4_office2010___2012.09.10.pptx</a:t>
            </a:r>
            <a:endParaRPr lang="en-US" sz="1000">
              <a:solidFill>
                <a:srgbClr val="000000"/>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155448"/>
            <a:ext cx="8229600" cy="1252728"/>
          </a:xfrm>
        </p:spPr>
        <p:txBody>
          <a:bodyPr/>
          <a:lstStyle>
            <a:extLst/>
          </a:lstStyle>
          <a:p>
            <a:r>
              <a:rPr kumimoji="0" lang="de-DE" smtClean="0"/>
              <a:t>Titelmasterformat durch Klicken bearbeiten</a:t>
            </a:r>
            <a:endParaRPr kumimoji="0" lang="en-US"/>
          </a:p>
        </p:txBody>
      </p:sp>
      <p:sp>
        <p:nvSpPr>
          <p:cNvPr id="3" name="Inhaltsplatzhalter 2"/>
          <p:cNvSpPr>
            <a:spLocks noGrp="1"/>
          </p:cNvSpPr>
          <p:nvPr>
            <p:ph idx="1"/>
          </p:nvPr>
        </p:nvSpPr>
        <p:spPr/>
        <p:txBody>
          <a:bodyPr/>
          <a:lstStyle>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12/19/2014</a:t>
            </a:fld>
            <a:endParaRPr lang="en-US" sz="1100" dirty="0">
              <a:solidFill>
                <a:schemeClr val="tx2"/>
              </a:solidFill>
            </a:endParaRPr>
          </a:p>
        </p:txBody>
      </p:sp>
      <p:sp>
        <p:nvSpPr>
          <p:cNvPr id="5" name="Fußzeilenplatzhalter 4"/>
          <p:cNvSpPr>
            <a:spLocks noGrp="1"/>
          </p:cNvSpPr>
          <p:nvPr>
            <p:ph type="ftr" sz="quarter" idx="11"/>
          </p:nvPr>
        </p:nvSpPr>
        <p:spPr/>
        <p:txBody>
          <a:bodyPr/>
          <a:lstStyle/>
          <a:p>
            <a:pPr>
              <a:defRPr/>
            </a:pPr>
            <a:endParaRPr lang="de-DE" smtClean="0"/>
          </a:p>
          <a:p>
            <a:pPr>
              <a:defRPr/>
            </a:pPr>
            <a:endParaRPr lang="de-DE"/>
          </a:p>
        </p:txBody>
      </p:sp>
      <p:sp>
        <p:nvSpPr>
          <p:cNvPr id="6" name="Foliennummernplatzhalt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2">
        <a:schemeClr val="bg2"/>
      </p:bgRef>
    </p:bg>
    <p:spTree>
      <p:nvGrpSpPr>
        <p:cNvPr id="1" name=""/>
        <p:cNvGrpSpPr/>
        <p:nvPr/>
      </p:nvGrpSpPr>
      <p:grpSpPr>
        <a:xfrm>
          <a:off x="0" y="0"/>
          <a:ext cx="0" cy="0"/>
          <a:chOff x="0" y="0"/>
          <a:chExt cx="0" cy="0"/>
        </a:xfrm>
      </p:grpSpPr>
      <p:sp>
        <p:nvSpPr>
          <p:cNvPr id="9" name="Rechteck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hteck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el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de-DE" smtClean="0"/>
              <a:t>Textmasterformat bearbeiten</a:t>
            </a:r>
          </a:p>
        </p:txBody>
      </p:sp>
      <p:sp>
        <p:nvSpPr>
          <p:cNvPr id="4" name="Datumsplatzhalter 3"/>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12/19/2014</a:t>
            </a:fld>
            <a:endParaRPr lang="en-US" sz="1100" dirty="0">
              <a:solidFill>
                <a:schemeClr val="tx2"/>
              </a:solidFill>
            </a:endParaRPr>
          </a:p>
        </p:txBody>
      </p:sp>
      <p:sp>
        <p:nvSpPr>
          <p:cNvPr id="5" name="Fußzeilenplatzhalter 4"/>
          <p:cNvSpPr>
            <a:spLocks noGrp="1"/>
          </p:cNvSpPr>
          <p:nvPr>
            <p:ph type="ftr" sz="quarter" idx="11"/>
          </p:nvPr>
        </p:nvSpPr>
        <p:spPr/>
        <p:txBody>
          <a:bodyPr/>
          <a:lstStyle/>
          <a:p>
            <a:pPr>
              <a:defRPr/>
            </a:pPr>
            <a:endParaRPr lang="de-DE" smtClean="0"/>
          </a:p>
          <a:p>
            <a:pPr>
              <a:defRPr/>
            </a:pPr>
            <a:endParaRPr lang="de-DE"/>
          </a:p>
        </p:txBody>
      </p:sp>
      <p:sp>
        <p:nvSpPr>
          <p:cNvPr id="6" name="Foliennummernplatzhalt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2800" b="1" cap="all"/>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smtClean="0"/>
              <a:t>Textmasterformat bearbeiten</a:t>
            </a:r>
          </a:p>
        </p:txBody>
      </p:sp>
      <p:sp>
        <p:nvSpPr>
          <p:cNvPr id="4"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Tree>
    <p:extLst>
      <p:ext uri="{BB962C8B-B14F-4D97-AF65-F5344CB8AC3E}">
        <p14:creationId xmlns:p14="http://schemas.microsoft.com/office/powerpoint/2010/main" val="4771425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kumimoji="0" lang="de-DE" smtClean="0"/>
              <a:t>Titelmasterformat durch Klicken bearbeiten</a:t>
            </a:r>
            <a:endParaRPr kumimoji="0" lang="en-US"/>
          </a:p>
        </p:txBody>
      </p:sp>
      <p:sp>
        <p:nvSpPr>
          <p:cNvPr id="3" name="Inhaltsplatzhalt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Inhaltsplatzhalt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Datumsplatzhalter 4"/>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12/19/2014</a:t>
            </a:fld>
            <a:endParaRPr lang="en-US" sz="1100" dirty="0">
              <a:solidFill>
                <a:schemeClr val="tx2"/>
              </a:solidFill>
            </a:endParaRPr>
          </a:p>
        </p:txBody>
      </p:sp>
      <p:sp>
        <p:nvSpPr>
          <p:cNvPr id="6" name="Fußzeilenplatzhalter 5"/>
          <p:cNvSpPr>
            <a:spLocks noGrp="1"/>
          </p:cNvSpPr>
          <p:nvPr>
            <p:ph type="ftr" sz="quarter" idx="11"/>
          </p:nvPr>
        </p:nvSpPr>
        <p:spPr/>
        <p:txBody>
          <a:bodyPr/>
          <a:lstStyle/>
          <a:p>
            <a:pPr>
              <a:defRPr/>
            </a:pPr>
            <a:endParaRPr lang="de-DE" smtClean="0"/>
          </a:p>
          <a:p>
            <a:pPr>
              <a:defRPr/>
            </a:pPr>
            <a:endParaRPr lang="de-DE"/>
          </a:p>
        </p:txBody>
      </p:sp>
      <p:sp>
        <p:nvSpPr>
          <p:cNvPr id="7" name="Foliennummernplatzhalter 6"/>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de-DE" smtClean="0"/>
              <a:t>Textmasterformat bearbeiten</a:t>
            </a:r>
          </a:p>
        </p:txBody>
      </p:sp>
      <p:sp>
        <p:nvSpPr>
          <p:cNvPr id="4" name="Inhaltsplatzhalt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Textplatzhalt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de-DE" smtClean="0"/>
              <a:t>Textmasterformat bearbeiten</a:t>
            </a:r>
          </a:p>
        </p:txBody>
      </p:sp>
      <p:sp>
        <p:nvSpPr>
          <p:cNvPr id="6" name="Inhaltsplatzhalt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7" name="Datumsplatzhalter 6"/>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12/19/2014</a:t>
            </a:fld>
            <a:endParaRPr lang="en-US" sz="1100" dirty="0">
              <a:solidFill>
                <a:schemeClr val="tx2"/>
              </a:solidFill>
            </a:endParaRPr>
          </a:p>
        </p:txBody>
      </p:sp>
      <p:sp>
        <p:nvSpPr>
          <p:cNvPr id="8" name="Fußzeilenplatzhalter 7"/>
          <p:cNvSpPr>
            <a:spLocks noGrp="1"/>
          </p:cNvSpPr>
          <p:nvPr>
            <p:ph type="ftr" sz="quarter" idx="11"/>
          </p:nvPr>
        </p:nvSpPr>
        <p:spPr/>
        <p:txBody>
          <a:bodyPr/>
          <a:lstStyle/>
          <a:p>
            <a:pPr>
              <a:defRPr/>
            </a:pPr>
            <a:endParaRPr lang="de-DE" smtClean="0"/>
          </a:p>
          <a:p>
            <a:pPr>
              <a:defRPr/>
            </a:pPr>
            <a:endParaRPr lang="de-DE"/>
          </a:p>
        </p:txBody>
      </p:sp>
      <p:sp>
        <p:nvSpPr>
          <p:cNvPr id="9" name="Foliennummernplatzhalter 8"/>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kumimoji="0" lang="de-DE" smtClean="0"/>
              <a:t>Titelmasterformat durch Klicken bearbeiten</a:t>
            </a:r>
            <a:endParaRPr kumimoji="0" lang="en-US"/>
          </a:p>
        </p:txBody>
      </p:sp>
      <p:sp>
        <p:nvSpPr>
          <p:cNvPr id="3" name="Datumsplatzhalter 2"/>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12/19/2014</a:t>
            </a:fld>
            <a:endParaRPr lang="en-US" sz="1100" dirty="0">
              <a:solidFill>
                <a:schemeClr val="tx2"/>
              </a:solidFill>
            </a:endParaRPr>
          </a:p>
        </p:txBody>
      </p:sp>
      <p:sp>
        <p:nvSpPr>
          <p:cNvPr id="4" name="Fußzeilenplatzhalter 3"/>
          <p:cNvSpPr>
            <a:spLocks noGrp="1"/>
          </p:cNvSpPr>
          <p:nvPr>
            <p:ph type="ftr" sz="quarter" idx="11"/>
          </p:nvPr>
        </p:nvSpPr>
        <p:spPr/>
        <p:txBody>
          <a:bodyPr/>
          <a:lstStyle/>
          <a:p>
            <a:pPr>
              <a:defRPr/>
            </a:pPr>
            <a:endParaRPr lang="de-DE" smtClean="0"/>
          </a:p>
          <a:p>
            <a:pPr>
              <a:defRPr/>
            </a:pPr>
            <a:endParaRPr lang="de-DE"/>
          </a:p>
        </p:txBody>
      </p:sp>
      <p:sp>
        <p:nvSpPr>
          <p:cNvPr id="5" name="Foliennummernplatzhalter 4"/>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12/19/2014</a:t>
            </a:fld>
            <a:endParaRPr lang="en-US" sz="1100" dirty="0">
              <a:solidFill>
                <a:schemeClr val="tx2"/>
              </a:solidFill>
            </a:endParaRPr>
          </a:p>
        </p:txBody>
      </p:sp>
      <p:sp>
        <p:nvSpPr>
          <p:cNvPr id="3" name="Fußzeilenplatzhalter 2"/>
          <p:cNvSpPr>
            <a:spLocks noGrp="1"/>
          </p:cNvSpPr>
          <p:nvPr>
            <p:ph type="ftr" sz="quarter" idx="11"/>
          </p:nvPr>
        </p:nvSpPr>
        <p:spPr/>
        <p:txBody>
          <a:bodyPr/>
          <a:lstStyle/>
          <a:p>
            <a:pPr>
              <a:defRPr/>
            </a:pPr>
            <a:endParaRPr lang="de-DE" smtClean="0"/>
          </a:p>
          <a:p>
            <a:pPr>
              <a:defRPr/>
            </a:pPr>
            <a:endParaRPr lang="de-DE"/>
          </a:p>
        </p:txBody>
      </p:sp>
      <p:sp>
        <p:nvSpPr>
          <p:cNvPr id="4" name="Foliennummernplatzhalter 3"/>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de-DE" smtClean="0"/>
              <a:t>Titelmasterformat durch Klicken bearbeiten</a:t>
            </a:r>
            <a:endParaRPr kumimoji="0" lang="en-US"/>
          </a:p>
        </p:txBody>
      </p:sp>
      <p:sp>
        <p:nvSpPr>
          <p:cNvPr id="3" name="Inhaltsplatzhalt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Textplatzhalt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de-DE" smtClean="0"/>
              <a:t>Textmasterformat bearbeiten</a:t>
            </a:r>
          </a:p>
        </p:txBody>
      </p:sp>
      <p:sp>
        <p:nvSpPr>
          <p:cNvPr id="5" name="Datumsplatzhalter 4"/>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12/19/2014</a:t>
            </a:fld>
            <a:endParaRPr lang="en-US" sz="1100" dirty="0">
              <a:solidFill>
                <a:schemeClr val="tx2"/>
              </a:solidFill>
            </a:endParaRPr>
          </a:p>
        </p:txBody>
      </p:sp>
      <p:sp>
        <p:nvSpPr>
          <p:cNvPr id="6" name="Fußzeilenplatzhalter 5"/>
          <p:cNvSpPr>
            <a:spLocks noGrp="1"/>
          </p:cNvSpPr>
          <p:nvPr>
            <p:ph type="ftr" sz="quarter" idx="11"/>
          </p:nvPr>
        </p:nvSpPr>
        <p:spPr/>
        <p:txBody>
          <a:bodyPr/>
          <a:lstStyle/>
          <a:p>
            <a:pPr>
              <a:defRPr/>
            </a:pPr>
            <a:endParaRPr lang="de-DE" smtClean="0"/>
          </a:p>
          <a:p>
            <a:pPr>
              <a:defRPr/>
            </a:pPr>
            <a:endParaRPr lang="de-DE"/>
          </a:p>
        </p:txBody>
      </p:sp>
      <p:sp>
        <p:nvSpPr>
          <p:cNvPr id="7" name="Foliennummernplatzhalter 6"/>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
        <p:nvSpPr>
          <p:cNvPr id="12" name="Rechteck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hteck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Bild mit Überschrift">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de-DE" smtClean="0"/>
              <a:t>Titelmasterformat durch Klicken bearbeiten</a:t>
            </a:r>
            <a:endParaRPr kumimoji="0" lang="en-US"/>
          </a:p>
        </p:txBody>
      </p:sp>
      <p:sp>
        <p:nvSpPr>
          <p:cNvPr id="3" name="Bildplatzhalt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de-DE" smtClean="0"/>
              <a:t>Bild durch Klicken auf Symbol hinzufügen</a:t>
            </a:r>
            <a:endParaRPr kumimoji="0" lang="en-US" dirty="0"/>
          </a:p>
        </p:txBody>
      </p:sp>
      <p:sp>
        <p:nvSpPr>
          <p:cNvPr id="4" name="Textplatzhalt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de-DE" smtClean="0"/>
              <a:t>Textmasterformat bearbeiten</a:t>
            </a:r>
          </a:p>
        </p:txBody>
      </p:sp>
      <p:sp>
        <p:nvSpPr>
          <p:cNvPr id="5" name="Datumsplatzhalter 4"/>
          <p:cNvSpPr>
            <a:spLocks noGrp="1"/>
          </p:cNvSpPr>
          <p:nvPr>
            <p:ph type="dt" sz="half" idx="10"/>
          </p:nvPr>
        </p:nvSpPr>
        <p:spPr>
          <a:xfrm>
            <a:off x="164592" y="1170432"/>
            <a:ext cx="2523744" cy="201168"/>
          </a:xfrm>
        </p:spPr>
        <p:txBody>
          <a:bodyPr/>
          <a:lstStyle/>
          <a:p>
            <a:pPr eaLnBrk="1" latinLnBrk="0" hangingPunct="1"/>
            <a:fld id="{8F6BCBE8-30B0-4476-8762-9236B142003A}" type="datetimeFigureOut">
              <a:rPr lang="en-US" smtClean="0"/>
              <a:pPr eaLnBrk="1" latinLnBrk="0" hangingPunct="1"/>
              <a:t>12/19/2014</a:t>
            </a:fld>
            <a:endParaRPr lang="en-US" sz="1100" dirty="0">
              <a:solidFill>
                <a:schemeClr val="tx2"/>
              </a:solidFill>
            </a:endParaRPr>
          </a:p>
        </p:txBody>
      </p:sp>
      <p:sp>
        <p:nvSpPr>
          <p:cNvPr id="11" name="Rechteck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hteck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ußzeilenplatzhalt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pPr>
              <a:defRPr/>
            </a:pPr>
            <a:endParaRPr lang="de-DE" smtClean="0"/>
          </a:p>
          <a:p>
            <a:pPr>
              <a:defRPr/>
            </a:pPr>
            <a:endParaRPr lang="de-DE"/>
          </a:p>
        </p:txBody>
      </p:sp>
      <p:sp>
        <p:nvSpPr>
          <p:cNvPr id="7" name="Foliennummernplatzhalter 6"/>
          <p:cNvSpPr>
            <a:spLocks noGrp="1"/>
          </p:cNvSpPr>
          <p:nvPr>
            <p:ph type="sldNum" sz="quarter" idx="12"/>
          </p:nvPr>
        </p:nvSpPr>
        <p:spPr>
          <a:xfrm>
            <a:off x="8339328" y="1170432"/>
            <a:ext cx="733864" cy="201168"/>
          </a:xfrm>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p:txBody>
          <a:bodyPr vert="eaVert"/>
          <a:lstStyle>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12/19/2014</a:t>
            </a:fld>
            <a:endParaRPr lang="en-US" sz="1100" dirty="0">
              <a:solidFill>
                <a:schemeClr val="tx2"/>
              </a:solidFill>
            </a:endParaRPr>
          </a:p>
        </p:txBody>
      </p:sp>
      <p:sp>
        <p:nvSpPr>
          <p:cNvPr id="5" name="Fußzeilenplatzhalter 4"/>
          <p:cNvSpPr>
            <a:spLocks noGrp="1"/>
          </p:cNvSpPr>
          <p:nvPr>
            <p:ph type="ftr" sz="quarter" idx="11"/>
          </p:nvPr>
        </p:nvSpPr>
        <p:spPr/>
        <p:txBody>
          <a:bodyPr/>
          <a:lstStyle/>
          <a:p>
            <a:pPr>
              <a:defRPr/>
            </a:pPr>
            <a:endParaRPr lang="de-DE" smtClean="0"/>
          </a:p>
          <a:p>
            <a:pPr>
              <a:defRPr/>
            </a:pPr>
            <a:endParaRPr lang="de-DE"/>
          </a:p>
        </p:txBody>
      </p:sp>
      <p:sp>
        <p:nvSpPr>
          <p:cNvPr id="6" name="Foliennummernplatzhalt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hteck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kaler Titel 1"/>
          <p:cNvSpPr>
            <a:spLocks noGrp="1"/>
          </p:cNvSpPr>
          <p:nvPr>
            <p:ph type="title" orient="vert"/>
          </p:nvPr>
        </p:nvSpPr>
        <p:spPr>
          <a:xfrm>
            <a:off x="6781800" y="274640"/>
            <a:ext cx="1905000" cy="5851525"/>
          </a:xfrm>
        </p:spPr>
        <p:txBody>
          <a:bodyPr vert="eaVert"/>
          <a:lstStyle>
            <a:extLs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304800"/>
            <a:ext cx="6019800" cy="5851525"/>
          </a:xfrm>
        </p:spPr>
        <p:txBody>
          <a:bodyPr vert="eaVert"/>
          <a:lstStyle>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12/19/2014</a:t>
            </a:fld>
            <a:endParaRPr lang="en-US" sz="1100" dirty="0">
              <a:solidFill>
                <a:schemeClr val="tx2"/>
              </a:solidFill>
            </a:endParaRPr>
          </a:p>
        </p:txBody>
      </p:sp>
      <p:sp>
        <p:nvSpPr>
          <p:cNvPr id="5" name="Fußzeilenplatzhalter 4"/>
          <p:cNvSpPr>
            <a:spLocks noGrp="1"/>
          </p:cNvSpPr>
          <p:nvPr>
            <p:ph type="ftr" sz="quarter" idx="11"/>
          </p:nvPr>
        </p:nvSpPr>
        <p:spPr>
          <a:xfrm>
            <a:off x="2640597" y="6377459"/>
            <a:ext cx="3836404" cy="365125"/>
          </a:xfrm>
        </p:spPr>
        <p:txBody>
          <a:bodyPr/>
          <a:lstStyle/>
          <a:p>
            <a:pPr>
              <a:defRPr/>
            </a:pPr>
            <a:endParaRPr lang="de-DE" smtClean="0"/>
          </a:p>
          <a:p>
            <a:pPr>
              <a:defRPr/>
            </a:pPr>
            <a:endParaRPr lang="de-DE"/>
          </a:p>
        </p:txBody>
      </p:sp>
      <p:sp>
        <p:nvSpPr>
          <p:cNvPr id="6" name="Foliennummernplatzhalt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dirty="0" smtClean="0"/>
              <a:t>Titelmasterformat durch Klicken bearbeiten</a:t>
            </a:r>
            <a:endParaRPr lang="de-DE" dirty="0"/>
          </a:p>
        </p:txBody>
      </p:sp>
      <p:sp>
        <p:nvSpPr>
          <p:cNvPr id="3" name="Bildplatzhalter 2"/>
          <p:cNvSpPr>
            <a:spLocks noGrp="1"/>
          </p:cNvSpPr>
          <p:nvPr>
            <p:ph type="pic" idx="1"/>
          </p:nvPr>
        </p:nvSpPr>
        <p:spPr>
          <a:xfrm>
            <a:off x="1792288" y="612775"/>
            <a:ext cx="5486400" cy="4114800"/>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Tree>
    <p:extLst>
      <p:ext uri="{BB962C8B-B14F-4D97-AF65-F5344CB8AC3E}">
        <p14:creationId xmlns:p14="http://schemas.microsoft.com/office/powerpoint/2010/main" val="33795411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5" name="Titel 4"/>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21249066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Fußzeilenplatzhalter 3"/>
          <p:cNvSpPr>
            <a:spLocks noGrp="1"/>
          </p:cNvSpPr>
          <p:nvPr>
            <p:ph type="ftr" sz="quarter" idx="10"/>
          </p:nvPr>
        </p:nvSpPr>
        <p:spPr/>
        <p:txBody>
          <a:bodyPr/>
          <a:lstStyle/>
          <a:p>
            <a:pPr>
              <a:defRPr/>
            </a:pPr>
            <a:endParaRPr lang="de-DE" smtClean="0"/>
          </a:p>
          <a:p>
            <a:pPr>
              <a:defRPr/>
            </a:pPr>
            <a:endParaRPr lang="de-DE"/>
          </a:p>
        </p:txBody>
      </p:sp>
      <p:sp>
        <p:nvSpPr>
          <p:cNvPr id="5" name="Titel 4"/>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34114770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4" name="Titel 3"/>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12938225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Tree>
    <p:extLst>
      <p:ext uri="{BB962C8B-B14F-4D97-AF65-F5344CB8AC3E}">
        <p14:creationId xmlns:p14="http://schemas.microsoft.com/office/powerpoint/2010/main" val="24176999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0825" y="1484313"/>
            <a:ext cx="4243388" cy="4968875"/>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646613" y="1484313"/>
            <a:ext cx="4244975" cy="4968875"/>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6" name="Titel 5"/>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9412022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0825" y="1484313"/>
            <a:ext cx="2953023" cy="4968875"/>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6" name="Inhaltsplatzhalter 2"/>
          <p:cNvSpPr>
            <a:spLocks noGrp="1"/>
          </p:cNvSpPr>
          <p:nvPr>
            <p:ph sz="half" idx="11"/>
          </p:nvPr>
        </p:nvSpPr>
        <p:spPr>
          <a:xfrm>
            <a:off x="3203848" y="1484784"/>
            <a:ext cx="2880320" cy="4968875"/>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Inhaltsplatzhalter 2"/>
          <p:cNvSpPr>
            <a:spLocks noGrp="1"/>
          </p:cNvSpPr>
          <p:nvPr>
            <p:ph sz="half" idx="12"/>
          </p:nvPr>
        </p:nvSpPr>
        <p:spPr>
          <a:xfrm>
            <a:off x="6084168" y="1484461"/>
            <a:ext cx="2880320" cy="4968875"/>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itel 3"/>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8878270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userDrawn="1"/>
        </p:nvSpPr>
        <p:spPr bwMode="auto">
          <a:xfrm>
            <a:off x="252413" y="6489700"/>
            <a:ext cx="864076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27" name="Rectangle 3"/>
          <p:cNvSpPr>
            <a:spLocks noChangeArrowheads="1"/>
          </p:cNvSpPr>
          <p:nvPr/>
        </p:nvSpPr>
        <p:spPr bwMode="auto">
          <a:xfrm>
            <a:off x="250825" y="368300"/>
            <a:ext cx="8642350" cy="1081088"/>
          </a:xfrm>
          <a:prstGeom prst="rect">
            <a:avLst/>
          </a:prstGeom>
          <a:noFill/>
          <a:ln>
            <a:noFill/>
          </a:ln>
          <a:effectLst/>
          <a:extLst>
            <a:ext uri="{909E8E84-426E-40DD-AFC4-6F175D3DCCD1}">
              <a14:hiddenFill xmlns:a14="http://schemas.microsoft.com/office/drawing/2010/main">
                <a:solidFill>
                  <a:srgbClr val="E950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28" name="SlideTitle"/>
          <p:cNvSpPr>
            <a:spLocks noGrp="1" noChangeArrowheads="1"/>
          </p:cNvSpPr>
          <p:nvPr>
            <p:ph type="title"/>
          </p:nvPr>
        </p:nvSpPr>
        <p:spPr bwMode="auto">
          <a:xfrm>
            <a:off x="254075" y="488950"/>
            <a:ext cx="68770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de-DE" dirty="0" smtClean="0"/>
              <a:t>Mastertitelformat bearbeiten</a:t>
            </a:r>
          </a:p>
        </p:txBody>
      </p:sp>
      <p:sp>
        <p:nvSpPr>
          <p:cNvPr id="1029" name="Rectangle 5"/>
          <p:cNvSpPr>
            <a:spLocks noGrp="1" noChangeArrowheads="1"/>
          </p:cNvSpPr>
          <p:nvPr>
            <p:ph type="body" idx="1"/>
          </p:nvPr>
        </p:nvSpPr>
        <p:spPr bwMode="auto">
          <a:xfrm>
            <a:off x="250825" y="1484313"/>
            <a:ext cx="8640763"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152582" name="Rectangle 6"/>
          <p:cNvSpPr>
            <a:spLocks noGrp="1" noChangeArrowheads="1"/>
          </p:cNvSpPr>
          <p:nvPr>
            <p:ph type="ftr" sz="quarter" idx="3"/>
          </p:nvPr>
        </p:nvSpPr>
        <p:spPr bwMode="auto">
          <a:xfrm>
            <a:off x="250825" y="6510338"/>
            <a:ext cx="5868988"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lnSpc>
                <a:spcPct val="100000"/>
              </a:lnSpc>
              <a:buClrTx/>
              <a:buSzTx/>
              <a:buFontTx/>
              <a:buNone/>
              <a:defRPr sz="1000">
                <a:solidFill>
                  <a:srgbClr val="B5B5B5"/>
                </a:solidFill>
                <a:latin typeface="Arial" charset="0"/>
              </a:defRPr>
            </a:lvl1pPr>
          </a:lstStyle>
          <a:p>
            <a:pPr>
              <a:defRPr/>
            </a:pPr>
            <a:endParaRPr lang="de-DE"/>
          </a:p>
          <a:p>
            <a:pPr>
              <a:defRPr/>
            </a:pPr>
            <a:endParaRPr lang="de-DE"/>
          </a:p>
        </p:txBody>
      </p:sp>
      <p:sp>
        <p:nvSpPr>
          <p:cNvPr id="1031" name="Rectangle 7"/>
          <p:cNvSpPr>
            <a:spLocks noChangeArrowheads="1"/>
          </p:cNvSpPr>
          <p:nvPr/>
        </p:nvSpPr>
        <p:spPr bwMode="auto">
          <a:xfrm>
            <a:off x="250825" y="196850"/>
            <a:ext cx="8642350" cy="144463"/>
          </a:xfrm>
          <a:prstGeom prst="rect">
            <a:avLst/>
          </a:prstGeom>
          <a:solidFill>
            <a:srgbClr val="005AA9"/>
          </a:solidFill>
          <a:ln>
            <a:noFill/>
          </a:ln>
          <a:extLst>
            <a:ext uri="{91240B29-F687-4F45-9708-019B960494DF}">
              <a14:hiddenLine xmlns:a14="http://schemas.microsoft.com/office/drawing/2010/main" w="3175">
                <a:solidFill>
                  <a:srgbClr val="B5B5B5"/>
                </a:solidFill>
                <a:miter lim="800000"/>
                <a:headEnd/>
                <a:tailEnd/>
              </a14:hiddenLine>
            </a:ext>
          </a:extLst>
        </p:spPr>
        <p:txBody>
          <a:bodyPr/>
          <a:lstStyle/>
          <a:p>
            <a:endParaRPr lang="de-DE"/>
          </a:p>
        </p:txBody>
      </p:sp>
      <p:pic>
        <p:nvPicPr>
          <p:cNvPr id="1032" name="Picture 8" descr="tud_logo"/>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7167563" y="512763"/>
            <a:ext cx="18732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Line 9"/>
          <p:cNvSpPr>
            <a:spLocks noChangeShapeType="1"/>
          </p:cNvSpPr>
          <p:nvPr/>
        </p:nvSpPr>
        <p:spPr bwMode="auto">
          <a:xfrm>
            <a:off x="250825" y="1449388"/>
            <a:ext cx="8640763"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34" name="Rectangle 10"/>
          <p:cNvSpPr>
            <a:spLocks noChangeArrowheads="1"/>
          </p:cNvSpPr>
          <p:nvPr/>
        </p:nvSpPr>
        <p:spPr bwMode="auto">
          <a:xfrm>
            <a:off x="250825" y="366713"/>
            <a:ext cx="8640763" cy="14287"/>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35" name="Rectangle 11"/>
          <p:cNvSpPr>
            <a:spLocks noChangeArrowheads="1"/>
          </p:cNvSpPr>
          <p:nvPr/>
        </p:nvSpPr>
        <p:spPr bwMode="auto">
          <a:xfrm>
            <a:off x="6299200" y="6524625"/>
            <a:ext cx="2376488"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eaLnBrk="0" hangingPunct="0">
              <a:lnSpc>
                <a:spcPct val="100000"/>
              </a:lnSpc>
              <a:spcBef>
                <a:spcPct val="50000"/>
              </a:spcBef>
              <a:buClrTx/>
              <a:buSzTx/>
              <a:buFontTx/>
              <a:buNone/>
            </a:pPr>
            <a:r>
              <a:rPr lang="en-US" sz="1000">
                <a:solidFill>
                  <a:srgbClr val="B5B5B5"/>
                </a:solidFill>
              </a:rPr>
              <a:t>KOM – Multimedia Communications Lab  </a:t>
            </a:r>
            <a:endParaRPr lang="de-DE" sz="1000">
              <a:solidFill>
                <a:srgbClr val="B5B5B5"/>
              </a:solidFill>
            </a:endParaRPr>
          </a:p>
        </p:txBody>
      </p:sp>
      <p:sp>
        <p:nvSpPr>
          <p:cNvPr id="1036" name="Rectangle 12"/>
          <p:cNvSpPr>
            <a:spLocks noChangeArrowheads="1"/>
          </p:cNvSpPr>
          <p:nvPr/>
        </p:nvSpPr>
        <p:spPr bwMode="auto">
          <a:xfrm>
            <a:off x="8496300" y="6524625"/>
            <a:ext cx="396875"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a:lnSpc>
                <a:spcPct val="100000"/>
              </a:lnSpc>
              <a:buClrTx/>
              <a:buSzTx/>
              <a:buFontTx/>
              <a:buNone/>
            </a:pPr>
            <a:fld id="{582D5D14-DD15-4A2D-8BFF-61D28DE9A5AB}" type="slidenum">
              <a:rPr lang="de-DE" sz="1000">
                <a:solidFill>
                  <a:schemeClr val="tx1"/>
                </a:solidFill>
              </a:rPr>
              <a:pPr algn="r">
                <a:lnSpc>
                  <a:spcPct val="100000"/>
                </a:lnSpc>
                <a:buClrTx/>
                <a:buSzTx/>
                <a:buFontTx/>
                <a:buNone/>
              </a:pPr>
              <a:t>‹Nr.›</a:t>
            </a:fld>
            <a:endParaRPr lang="de-DE" sz="1000">
              <a:solidFill>
                <a:schemeClr val="tx1"/>
              </a:solidFill>
            </a:endParaRPr>
          </a:p>
          <a:p>
            <a:pPr algn="l">
              <a:lnSpc>
                <a:spcPct val="100000"/>
              </a:lnSpc>
              <a:buClrTx/>
              <a:buSzTx/>
              <a:buFontTx/>
              <a:buNone/>
            </a:pPr>
            <a:endParaRPr lang="de-DE" sz="1000">
              <a:solidFill>
                <a:srgbClr val="B5B5B5"/>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82" r:id="rId2"/>
    <p:sldLayoutId id="2147483688" r:id="rId3"/>
    <p:sldLayoutId id="2147483681" r:id="rId4"/>
    <p:sldLayoutId id="2147483694" r:id="rId5"/>
    <p:sldLayoutId id="2147483685" r:id="rId6"/>
    <p:sldLayoutId id="2147483686" r:id="rId7"/>
    <p:sldLayoutId id="2147483683" r:id="rId8"/>
    <p:sldLayoutId id="2147483695" r:id="rId9"/>
    <p:sldLayoutId id="2147483684" r:id="rId10"/>
    <p:sldLayoutId id="2147483697" r:id="rId11"/>
    <p:sldLayoutId id="2147483691" r:id="rId12"/>
    <p:sldLayoutId id="2147483692" r:id="rId13"/>
    <p:sldLayoutId id="2147483696" r:id="rId14"/>
    <p:sldLayoutId id="2147483689" r:id="rId15"/>
    <p:sldLayoutId id="2147483690" r:id="rId16"/>
  </p:sldLayoutIdLst>
  <p:timing>
    <p:tnLst>
      <p:par>
        <p:cTn id="1" dur="indefinite" restart="never" nodeType="tmRoot"/>
      </p:par>
    </p:tnLst>
  </p:timing>
  <p:hf sldNum="0" hd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defRPr>
      </a:lvl2pPr>
      <a:lvl3pPr algn="l" rtl="0" eaLnBrk="0" fontAlgn="base" hangingPunct="0">
        <a:spcBef>
          <a:spcPct val="0"/>
        </a:spcBef>
        <a:spcAft>
          <a:spcPct val="0"/>
        </a:spcAft>
        <a:defRPr sz="2400" b="1">
          <a:solidFill>
            <a:schemeClr val="tx1"/>
          </a:solidFill>
          <a:latin typeface="Arial" charset="0"/>
        </a:defRPr>
      </a:lvl3pPr>
      <a:lvl4pPr algn="l" rtl="0" eaLnBrk="0" fontAlgn="base" hangingPunct="0">
        <a:spcBef>
          <a:spcPct val="0"/>
        </a:spcBef>
        <a:spcAft>
          <a:spcPct val="0"/>
        </a:spcAft>
        <a:defRPr sz="2400" b="1">
          <a:solidFill>
            <a:schemeClr val="tx1"/>
          </a:solidFill>
          <a:latin typeface="Arial" charset="0"/>
        </a:defRPr>
      </a:lvl4pPr>
      <a:lvl5pPr algn="l" rtl="0" eaLnBrk="0" fontAlgn="base" hangingPunct="0">
        <a:spcBef>
          <a:spcPct val="0"/>
        </a:spcBef>
        <a:spcAft>
          <a:spcPct val="0"/>
        </a:spcAft>
        <a:defRPr sz="2400" b="1">
          <a:solidFill>
            <a:schemeClr val="tx1"/>
          </a:solidFill>
          <a:latin typeface="Arial" charset="0"/>
        </a:defRPr>
      </a:lvl5pPr>
      <a:lvl6pPr marL="457200" algn="l" rtl="0" fontAlgn="base">
        <a:spcBef>
          <a:spcPct val="0"/>
        </a:spcBef>
        <a:spcAft>
          <a:spcPct val="0"/>
        </a:spcAft>
        <a:defRPr sz="2400" b="1">
          <a:solidFill>
            <a:schemeClr val="tx1"/>
          </a:solidFill>
          <a:latin typeface="Arial" charset="0"/>
        </a:defRPr>
      </a:lvl6pPr>
      <a:lvl7pPr marL="914400" algn="l" rtl="0" fontAlgn="base">
        <a:spcBef>
          <a:spcPct val="0"/>
        </a:spcBef>
        <a:spcAft>
          <a:spcPct val="0"/>
        </a:spcAft>
        <a:defRPr sz="2400" b="1">
          <a:solidFill>
            <a:schemeClr val="tx1"/>
          </a:solidFill>
          <a:latin typeface="Arial" charset="0"/>
        </a:defRPr>
      </a:lvl7pPr>
      <a:lvl8pPr marL="1371600" algn="l" rtl="0" fontAlgn="base">
        <a:spcBef>
          <a:spcPct val="0"/>
        </a:spcBef>
        <a:spcAft>
          <a:spcPct val="0"/>
        </a:spcAft>
        <a:defRPr sz="2400" b="1">
          <a:solidFill>
            <a:schemeClr val="tx1"/>
          </a:solidFill>
          <a:latin typeface="Arial" charset="0"/>
        </a:defRPr>
      </a:lvl8pPr>
      <a:lvl9pPr marL="1828800" algn="l" rtl="0" fontAlgn="base">
        <a:spcBef>
          <a:spcPct val="0"/>
        </a:spcBef>
        <a:spcAft>
          <a:spcPct val="0"/>
        </a:spcAft>
        <a:defRPr sz="2400" b="1">
          <a:solidFill>
            <a:schemeClr val="tx1"/>
          </a:solidFill>
          <a:latin typeface="Arial" charset="0"/>
        </a:defRPr>
      </a:lvl9pPr>
    </p:titleStyle>
    <p:bodyStyle>
      <a:lvl1pPr marL="179388" indent="-179388" algn="l" rtl="0" eaLnBrk="0" fontAlgn="base" hangingPunct="0">
        <a:spcBef>
          <a:spcPct val="20000"/>
        </a:spcBef>
        <a:spcAft>
          <a:spcPct val="0"/>
        </a:spcAft>
        <a:buFont typeface="Wingdings" pitchFamily="2" charset="2"/>
        <a:defRPr sz="2000" b="1">
          <a:solidFill>
            <a:schemeClr val="tx1"/>
          </a:solidFill>
          <a:latin typeface="+mn-lt"/>
          <a:ea typeface="+mn-ea"/>
          <a:cs typeface="+mn-cs"/>
        </a:defRPr>
      </a:lvl1pPr>
      <a:lvl2pPr marL="349250" indent="-168275" algn="l" rtl="0" eaLnBrk="0" fontAlgn="base" hangingPunct="0">
        <a:spcBef>
          <a:spcPct val="20000"/>
        </a:spcBef>
        <a:spcAft>
          <a:spcPct val="0"/>
        </a:spcAft>
        <a:buFont typeface="Wingdings" pitchFamily="2" charset="2"/>
        <a:buChar char="§"/>
        <a:defRPr>
          <a:solidFill>
            <a:schemeClr val="tx1"/>
          </a:solidFill>
          <a:latin typeface="+mn-lt"/>
        </a:defRPr>
      </a:lvl2pPr>
      <a:lvl3pPr marL="538163" indent="-187325" algn="l" rtl="0" eaLnBrk="0" fontAlgn="base" hangingPunct="0">
        <a:spcBef>
          <a:spcPct val="20000"/>
        </a:spcBef>
        <a:spcAft>
          <a:spcPct val="0"/>
        </a:spcAft>
        <a:buFont typeface="Wingdings" pitchFamily="2" charset="2"/>
        <a:buChar char="§"/>
        <a:defRPr>
          <a:solidFill>
            <a:schemeClr val="tx1"/>
          </a:solidFill>
          <a:latin typeface="+mn-lt"/>
        </a:defRPr>
      </a:lvl3pPr>
      <a:lvl4pPr marL="717550" indent="-173038" algn="l" rtl="0" eaLnBrk="0" fontAlgn="base" hangingPunct="0">
        <a:spcBef>
          <a:spcPct val="20000"/>
        </a:spcBef>
        <a:spcAft>
          <a:spcPct val="0"/>
        </a:spcAft>
        <a:buFont typeface="Wingdings" pitchFamily="2" charset="2"/>
        <a:buChar char="§"/>
        <a:defRPr sz="1600">
          <a:solidFill>
            <a:schemeClr val="tx1"/>
          </a:solidFill>
          <a:latin typeface="+mn-lt"/>
        </a:defRPr>
      </a:lvl4pPr>
      <a:lvl5pPr marL="908050" indent="-188913" algn="l" rtl="0" eaLnBrk="0" fontAlgn="base" hangingPunct="0">
        <a:spcBef>
          <a:spcPct val="20000"/>
        </a:spcBef>
        <a:spcAft>
          <a:spcPct val="0"/>
        </a:spcAft>
        <a:buFont typeface="Wingdings" pitchFamily="2" charset="2"/>
        <a:buChar char="§"/>
        <a:defRPr sz="1600">
          <a:solidFill>
            <a:schemeClr val="tx1"/>
          </a:solidFill>
          <a:latin typeface="+mn-lt"/>
        </a:defRPr>
      </a:lvl5pPr>
      <a:lvl6pPr marL="1365250" indent="-188913" algn="l" rtl="0" fontAlgn="base">
        <a:spcBef>
          <a:spcPct val="20000"/>
        </a:spcBef>
        <a:spcAft>
          <a:spcPct val="0"/>
        </a:spcAft>
        <a:buFont typeface="Wingdings" pitchFamily="2" charset="2"/>
        <a:buChar char="§"/>
        <a:defRPr sz="1600">
          <a:solidFill>
            <a:schemeClr val="tx1"/>
          </a:solidFill>
          <a:latin typeface="+mn-lt"/>
        </a:defRPr>
      </a:lvl6pPr>
      <a:lvl7pPr marL="1822450" indent="-188913" algn="l" rtl="0" fontAlgn="base">
        <a:spcBef>
          <a:spcPct val="20000"/>
        </a:spcBef>
        <a:spcAft>
          <a:spcPct val="0"/>
        </a:spcAft>
        <a:buFont typeface="Wingdings" pitchFamily="2" charset="2"/>
        <a:buChar char="§"/>
        <a:defRPr sz="1600">
          <a:solidFill>
            <a:schemeClr val="tx1"/>
          </a:solidFill>
          <a:latin typeface="+mn-lt"/>
        </a:defRPr>
      </a:lvl7pPr>
      <a:lvl8pPr marL="2279650" indent="-188913" algn="l" rtl="0" fontAlgn="base">
        <a:spcBef>
          <a:spcPct val="20000"/>
        </a:spcBef>
        <a:spcAft>
          <a:spcPct val="0"/>
        </a:spcAft>
        <a:buFont typeface="Wingdings" pitchFamily="2" charset="2"/>
        <a:buChar char="§"/>
        <a:defRPr sz="1600">
          <a:solidFill>
            <a:schemeClr val="tx1"/>
          </a:solidFill>
          <a:latin typeface="+mn-lt"/>
        </a:defRPr>
      </a:lvl8pPr>
      <a:lvl9pPr marL="2736850" indent="-188913" algn="l" rtl="0" fontAlgn="base">
        <a:spcBef>
          <a:spcPct val="20000"/>
        </a:spcBef>
        <a:spcAft>
          <a:spcPct val="0"/>
        </a:spcAft>
        <a:buFont typeface="Wingdings" pitchFamily="2" charset="2"/>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hteck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hteck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elplatzhalt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de-DE" smtClean="0"/>
              <a:t>Textmasterformat bearbeiten</a:t>
            </a:r>
          </a:p>
          <a:p>
            <a:pPr lvl="1" eaLnBrk="1" latinLnBrk="0" hangingPunct="1"/>
            <a:r>
              <a:rPr kumimoji="0" lang="de-DE" smtClean="0"/>
              <a:t>Zweite Ebene</a:t>
            </a:r>
          </a:p>
          <a:p>
            <a:pPr lvl="2" eaLnBrk="1" latinLnBrk="0" hangingPunct="1"/>
            <a:r>
              <a:rPr kumimoji="0" lang="de-DE" smtClean="0"/>
              <a:t>Dritte Ebene</a:t>
            </a:r>
          </a:p>
          <a:p>
            <a:pPr lvl="3" eaLnBrk="1" latinLnBrk="0" hangingPunct="1"/>
            <a:r>
              <a:rPr kumimoji="0" lang="de-DE" smtClean="0"/>
              <a:t>Vierte Ebene</a:t>
            </a:r>
          </a:p>
          <a:p>
            <a:pPr lvl="4" eaLnBrk="1" latinLnBrk="0" hangingPunct="1"/>
            <a:r>
              <a:rPr kumimoji="0" lang="de-DE" smtClean="0"/>
              <a:t>Fünfte Ebene</a:t>
            </a:r>
            <a:endParaRPr kumimoji="0" lang="en-US"/>
          </a:p>
        </p:txBody>
      </p:sp>
      <p:sp>
        <p:nvSpPr>
          <p:cNvPr id="4" name="Datumsplatzhalt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12/19/2014</a:t>
            </a:fld>
            <a:endParaRPr lang="en-US" dirty="0"/>
          </a:p>
        </p:txBody>
      </p:sp>
      <p:sp>
        <p:nvSpPr>
          <p:cNvPr id="5" name="Fußzeilenplatzhalt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pPr>
              <a:defRPr/>
            </a:pPr>
            <a:endParaRPr lang="de-DE" smtClean="0"/>
          </a:p>
          <a:p>
            <a:pPr>
              <a:defRPr/>
            </a:pPr>
            <a:endParaRPr lang="de-DE"/>
          </a:p>
        </p:txBody>
      </p:sp>
      <p:sp>
        <p:nvSpPr>
          <p:cNvPr id="6" name="Foliennummernplatzhalt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‹Nr.›</a:t>
            </a:fld>
            <a:endParaRPr kumimoji="0" lang="en-US" dirty="0"/>
          </a:p>
        </p:txBody>
      </p:sp>
      <p:sp>
        <p:nvSpPr>
          <p:cNvPr id="9" name="Line 2"/>
          <p:cNvSpPr>
            <a:spLocks noChangeShapeType="1"/>
          </p:cNvSpPr>
          <p:nvPr userDrawn="1"/>
        </p:nvSpPr>
        <p:spPr bwMode="auto">
          <a:xfrm>
            <a:off x="252413" y="6489700"/>
            <a:ext cx="864076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hyperlink" Target="https://www.youtube.com/watch?v=UZGoht2vkz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www.allegorithmic.com/products/substance-designer" TargetMode="External"/><Relationship Id="rId2" Type="http://schemas.openxmlformats.org/officeDocument/2006/relationships/image" Target="../media/image45.jpeg"/><Relationship Id="rId1" Type="http://schemas.openxmlformats.org/officeDocument/2006/relationships/slideLayout" Target="../slideLayouts/slideLayout4.xml"/><Relationship Id="rId4" Type="http://schemas.openxmlformats.org/officeDocument/2006/relationships/hyperlink" Target="https://www.youtube.com/watch?v=XVk2inSEpvI#t=38"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xml"/><Relationship Id="rId5" Type="http://schemas.openxmlformats.org/officeDocument/2006/relationships/image" Target="../media/image49.jpeg"/><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pcgbook.com/" TargetMode="External"/><Relationship Id="rId2" Type="http://schemas.openxmlformats.org/officeDocument/2006/relationships/hyperlink" Target="http://julian.togelius.com/" TargetMode="External"/><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hyperlink" Target="http://pcg.wikido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algorithmicbotany.org/"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Game Technology</a:t>
            </a:r>
          </a:p>
        </p:txBody>
      </p:sp>
      <p:sp>
        <p:nvSpPr>
          <p:cNvPr id="3075" name="Rectangle 3"/>
          <p:cNvSpPr>
            <a:spLocks noGrp="1" noChangeArrowheads="1"/>
          </p:cNvSpPr>
          <p:nvPr>
            <p:ph type="subTitle" idx="1"/>
          </p:nvPr>
        </p:nvSpPr>
        <p:spPr/>
        <p:txBody>
          <a:bodyPr/>
          <a:lstStyle/>
          <a:p>
            <a:pPr eaLnBrk="1" hangingPunct="1"/>
            <a:r>
              <a:rPr lang="en-US" dirty="0" smtClean="0"/>
              <a:t>Lecture 10 </a:t>
            </a:r>
            <a:r>
              <a:rPr lang="de-DE" dirty="0" smtClean="0"/>
              <a:t>–</a:t>
            </a:r>
            <a:r>
              <a:rPr lang="en-US" dirty="0" smtClean="0"/>
              <a:t> 19.12.2014</a:t>
            </a:r>
          </a:p>
          <a:p>
            <a:pPr eaLnBrk="1" hangingPunct="1"/>
            <a:r>
              <a:rPr lang="en-US" dirty="0" smtClean="0"/>
              <a:t>Procedural Content Generation</a:t>
            </a:r>
          </a:p>
        </p:txBody>
      </p:sp>
      <p:sp>
        <p:nvSpPr>
          <p:cNvPr id="6" name="Text Box 6"/>
          <p:cNvSpPr txBox="1">
            <a:spLocks noChangeArrowheads="1"/>
          </p:cNvSpPr>
          <p:nvPr/>
        </p:nvSpPr>
        <p:spPr bwMode="auto">
          <a:xfrm>
            <a:off x="250825" y="5990065"/>
            <a:ext cx="148951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eaLnBrk="0" hangingPunct="0">
              <a:defRPr>
                <a:solidFill>
                  <a:schemeClr val="bg1"/>
                </a:solidFill>
                <a:latin typeface="Arial" pitchFamily="34" charset="0"/>
              </a:defRPr>
            </a:lvl1pPr>
            <a:lvl2pPr marL="742950" indent="-285750" eaLnBrk="0" hangingPunct="0">
              <a:defRPr>
                <a:solidFill>
                  <a:schemeClr val="bg1"/>
                </a:solidFill>
                <a:latin typeface="Arial" pitchFamily="34" charset="0"/>
              </a:defRPr>
            </a:lvl2pPr>
            <a:lvl3pPr marL="1143000" indent="-228600" eaLnBrk="0" hangingPunct="0">
              <a:defRPr>
                <a:solidFill>
                  <a:schemeClr val="bg1"/>
                </a:solidFill>
                <a:latin typeface="Arial" pitchFamily="34" charset="0"/>
              </a:defRPr>
            </a:lvl3pPr>
            <a:lvl4pPr marL="1600200" indent="-228600" eaLnBrk="0" hangingPunct="0">
              <a:defRPr>
                <a:solidFill>
                  <a:schemeClr val="bg1"/>
                </a:solidFill>
                <a:latin typeface="Arial" pitchFamily="34" charset="0"/>
              </a:defRPr>
            </a:lvl4pPr>
            <a:lvl5pPr marL="2057400" indent="-228600" eaLnBrk="0" hangingPunct="0">
              <a:defRPr>
                <a:solidFill>
                  <a:schemeClr val="bg1"/>
                </a:solidFill>
                <a:latin typeface="Arial" pitchFamily="34"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9pPr>
          </a:lstStyle>
          <a:p>
            <a:pPr algn="l">
              <a:lnSpc>
                <a:spcPct val="100000"/>
              </a:lnSpc>
              <a:spcAft>
                <a:spcPct val="10000"/>
              </a:spcAft>
              <a:buClr>
                <a:schemeClr val="tx1"/>
              </a:buClr>
            </a:pPr>
            <a:r>
              <a:rPr lang="en-US" sz="1000" dirty="0">
                <a:solidFill>
                  <a:schemeClr val="tx1"/>
                </a:solidFill>
              </a:rPr>
              <a:t>Dr.-</a:t>
            </a:r>
            <a:r>
              <a:rPr lang="en-US" sz="1000" dirty="0" err="1">
                <a:solidFill>
                  <a:schemeClr val="tx1"/>
                </a:solidFill>
              </a:rPr>
              <a:t>Ing</a:t>
            </a:r>
            <a:r>
              <a:rPr lang="en-US" sz="1000" dirty="0">
                <a:solidFill>
                  <a:schemeClr val="tx1"/>
                </a:solidFill>
              </a:rPr>
              <a:t>. Florian Mehm</a:t>
            </a:r>
          </a:p>
          <a:p>
            <a:pPr algn="l">
              <a:lnSpc>
                <a:spcPct val="100000"/>
              </a:lnSpc>
              <a:spcAft>
                <a:spcPct val="10000"/>
              </a:spcAft>
              <a:buClr>
                <a:schemeClr val="tx1"/>
              </a:buClr>
              <a:buFontTx/>
              <a:buNone/>
            </a:pPr>
            <a:r>
              <a:rPr lang="en-US" sz="1000" dirty="0" err="1" smtClean="0">
                <a:solidFill>
                  <a:schemeClr val="tx1"/>
                </a:solidFill>
              </a:rPr>
              <a:t>Dipl</a:t>
            </a:r>
            <a:r>
              <a:rPr lang="en-US" sz="1000" dirty="0" smtClean="0">
                <a:solidFill>
                  <a:schemeClr val="tx1"/>
                </a:solidFill>
              </a:rPr>
              <a:t>-Inf. Robert Konrad</a:t>
            </a:r>
          </a:p>
        </p:txBody>
      </p:sp>
      <p:pic>
        <p:nvPicPr>
          <p:cNvPr id="7" name="Inhaltsplatzhalter 4"/>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07704" y="2636912"/>
            <a:ext cx="5509694"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a:t>Teleological vs. Ontogenetic</a:t>
            </a:r>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47664" y="2060848"/>
            <a:ext cx="5472608" cy="4020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1065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smtClean="0"/>
              <a:t>Teleological</a:t>
            </a:r>
          </a:p>
          <a:p>
            <a:pPr lvl="1"/>
            <a:r>
              <a:rPr lang="en-US" dirty="0" smtClean="0"/>
              <a:t>Creates an accurate model of the result</a:t>
            </a:r>
          </a:p>
          <a:p>
            <a:pPr lvl="1"/>
            <a:r>
              <a:rPr lang="en-US" dirty="0" smtClean="0"/>
              <a:t>PCG is the simulation of realistic processes</a:t>
            </a:r>
          </a:p>
          <a:p>
            <a:pPr lvl="2"/>
            <a:r>
              <a:rPr lang="en-US" dirty="0" smtClean="0"/>
              <a:t>Example: A landscape is formed by simulating the process of erosion</a:t>
            </a:r>
          </a:p>
          <a:p>
            <a:pPr lvl="1"/>
            <a:endParaRPr lang="en-US" dirty="0"/>
          </a:p>
          <a:p>
            <a:pPr lvl="1"/>
            <a:endParaRPr lang="en-US" dirty="0" smtClean="0"/>
          </a:p>
          <a:p>
            <a:pPr lvl="1"/>
            <a:endParaRPr lang="en-US" dirty="0"/>
          </a:p>
          <a:p>
            <a:r>
              <a:rPr lang="en-US" dirty="0" smtClean="0"/>
              <a:t>Ontogenetic</a:t>
            </a:r>
          </a:p>
          <a:p>
            <a:pPr lvl="1"/>
            <a:r>
              <a:rPr lang="en-US" dirty="0" smtClean="0"/>
              <a:t>Observe the properties of the end result</a:t>
            </a:r>
          </a:p>
          <a:p>
            <a:pPr lvl="1"/>
            <a:r>
              <a:rPr lang="en-US" dirty="0" smtClean="0"/>
              <a:t>Re-create the result without following the “natural” way to derive it</a:t>
            </a:r>
          </a:p>
          <a:p>
            <a:pPr lvl="2"/>
            <a:r>
              <a:rPr lang="en-US" dirty="0" smtClean="0"/>
              <a:t>Example: Forming a landscape using a noise function</a:t>
            </a:r>
          </a:p>
          <a:p>
            <a:pPr lvl="1"/>
            <a:endParaRPr lang="en-US"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Teleological vs. Ontogenetic</a:t>
            </a:r>
            <a:endParaRPr lang="en-US" dirty="0"/>
          </a:p>
        </p:txBody>
      </p:sp>
    </p:spTree>
    <p:extLst>
      <p:ext uri="{BB962C8B-B14F-4D97-AF65-F5344CB8AC3E}">
        <p14:creationId xmlns:p14="http://schemas.microsoft.com/office/powerpoint/2010/main" val="26682618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Random </a:t>
            </a:r>
            <a:r>
              <a:rPr lang="de-DE" dirty="0" err="1" smtClean="0"/>
              <a:t>Number</a:t>
            </a:r>
            <a:r>
              <a:rPr lang="de-DE" dirty="0" smtClean="0"/>
              <a:t> Generators</a:t>
            </a:r>
          </a:p>
          <a:p>
            <a:pPr lvl="1"/>
            <a:r>
              <a:rPr lang="de-DE" dirty="0" smtClean="0"/>
              <a:t>Not </a:t>
            </a:r>
            <a:r>
              <a:rPr lang="de-DE" dirty="0" err="1" smtClean="0"/>
              <a:t>handled</a:t>
            </a:r>
            <a:r>
              <a:rPr lang="de-DE" dirty="0" smtClean="0"/>
              <a:t> </a:t>
            </a:r>
            <a:r>
              <a:rPr lang="de-DE" dirty="0" err="1" smtClean="0"/>
              <a:t>here</a:t>
            </a:r>
            <a:endParaRPr lang="de-DE" dirty="0" smtClean="0"/>
          </a:p>
          <a:p>
            <a:pPr lvl="1"/>
            <a:endParaRPr lang="de-DE" dirty="0"/>
          </a:p>
          <a:p>
            <a:r>
              <a:rPr lang="de-DE" dirty="0" smtClean="0"/>
              <a:t>Regular </a:t>
            </a:r>
            <a:r>
              <a:rPr lang="de-DE" dirty="0" err="1" smtClean="0"/>
              <a:t>Languages</a:t>
            </a:r>
            <a:r>
              <a:rPr lang="de-DE" dirty="0" smtClean="0"/>
              <a:t>, </a:t>
            </a:r>
            <a:r>
              <a:rPr lang="de-DE" dirty="0" err="1" smtClean="0"/>
              <a:t>Grammars</a:t>
            </a:r>
            <a:r>
              <a:rPr lang="de-DE" dirty="0" smtClean="0"/>
              <a:t>, </a:t>
            </a:r>
            <a:r>
              <a:rPr lang="de-DE" dirty="0" err="1" smtClean="0"/>
              <a:t>Automata</a:t>
            </a:r>
            <a:endParaRPr lang="de-DE" dirty="0" smtClean="0"/>
          </a:p>
          <a:p>
            <a:endParaRPr lang="de-DE" dirty="0"/>
          </a:p>
          <a:p>
            <a:r>
              <a:rPr lang="de-DE" dirty="0" smtClean="0"/>
              <a:t>Noise </a:t>
            </a:r>
            <a:r>
              <a:rPr lang="de-DE" dirty="0" err="1" smtClean="0"/>
              <a:t>functions</a:t>
            </a:r>
            <a:endParaRPr lang="de-DE" dirty="0" smtClean="0"/>
          </a:p>
          <a:p>
            <a:endParaRPr lang="de-DE" dirty="0"/>
          </a:p>
          <a:p>
            <a:r>
              <a:rPr lang="de-DE" dirty="0" smtClean="0"/>
              <a:t>Graph </a:t>
            </a:r>
            <a:r>
              <a:rPr lang="de-DE" dirty="0" err="1" smtClean="0"/>
              <a:t>algorithms</a:t>
            </a:r>
            <a:endParaRPr lang="de-DE" dirty="0" smtClean="0"/>
          </a:p>
          <a:p>
            <a:endParaRPr lang="de-DE" dirty="0" smtClean="0"/>
          </a:p>
          <a:p>
            <a:r>
              <a:rPr lang="de-DE" dirty="0" err="1" smtClean="0"/>
              <a:t>Genetic</a:t>
            </a:r>
            <a:r>
              <a:rPr lang="de-DE" dirty="0" smtClean="0"/>
              <a:t> </a:t>
            </a:r>
            <a:r>
              <a:rPr lang="de-DE" dirty="0" err="1" smtClean="0"/>
              <a:t>algorithms</a:t>
            </a:r>
            <a:r>
              <a:rPr lang="de-DE" dirty="0" smtClean="0"/>
              <a:t>, </a:t>
            </a:r>
            <a:r>
              <a:rPr lang="de-DE" dirty="0" err="1" smtClean="0"/>
              <a:t>heuristics</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Tools</a:t>
            </a:r>
            <a:endParaRPr lang="de-DE" dirty="0"/>
          </a:p>
        </p:txBody>
      </p:sp>
    </p:spTree>
    <p:extLst>
      <p:ext uri="{BB962C8B-B14F-4D97-AF65-F5344CB8AC3E}">
        <p14:creationId xmlns:p14="http://schemas.microsoft.com/office/powerpoint/2010/main" val="726821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Generate</a:t>
            </a:r>
            <a:r>
              <a:rPr lang="de-DE" dirty="0" smtClean="0"/>
              <a:t> </a:t>
            </a:r>
          </a:p>
          <a:p>
            <a:pPr lvl="1"/>
            <a:r>
              <a:rPr lang="de-DE" dirty="0" err="1" smtClean="0"/>
              <a:t>Texture</a:t>
            </a:r>
            <a:endParaRPr lang="de-DE" dirty="0" smtClean="0"/>
          </a:p>
          <a:p>
            <a:pPr lvl="1"/>
            <a:r>
              <a:rPr lang="de-DE" dirty="0" smtClean="0"/>
              <a:t>Normal </a:t>
            </a:r>
            <a:r>
              <a:rPr lang="de-DE" dirty="0" err="1" smtClean="0"/>
              <a:t>Map</a:t>
            </a:r>
            <a:endParaRPr lang="de-DE" dirty="0" smtClean="0"/>
          </a:p>
          <a:p>
            <a:pPr lvl="1"/>
            <a:r>
              <a:rPr lang="de-DE" dirty="0" err="1" smtClean="0"/>
              <a:t>Specular</a:t>
            </a:r>
            <a:r>
              <a:rPr lang="de-DE" dirty="0" smtClean="0"/>
              <a:t> </a:t>
            </a:r>
            <a:r>
              <a:rPr lang="de-DE" dirty="0" err="1" smtClean="0"/>
              <a:t>Map</a:t>
            </a:r>
            <a:endParaRPr lang="de-DE" dirty="0" smtClean="0"/>
          </a:p>
          <a:p>
            <a:pPr lvl="1"/>
            <a:r>
              <a:rPr lang="de-DE" dirty="0" smtClean="0"/>
              <a:t>...</a:t>
            </a:r>
          </a:p>
          <a:p>
            <a:pPr lvl="1"/>
            <a:endParaRPr lang="de-DE" dirty="0"/>
          </a:p>
          <a:p>
            <a:r>
              <a:rPr lang="de-DE" dirty="0" smtClean="0"/>
              <a:t>Can </a:t>
            </a:r>
            <a:r>
              <a:rPr lang="de-DE" dirty="0" err="1" smtClean="0"/>
              <a:t>be</a:t>
            </a:r>
            <a:r>
              <a:rPr lang="de-DE" dirty="0" smtClean="0"/>
              <a:t> </a:t>
            </a:r>
            <a:r>
              <a:rPr lang="de-DE" dirty="0" err="1" smtClean="0"/>
              <a:t>used</a:t>
            </a:r>
            <a:r>
              <a:rPr lang="de-DE" dirty="0" smtClean="0"/>
              <a:t> in different </a:t>
            </a:r>
            <a:r>
              <a:rPr lang="de-DE" dirty="0" err="1" smtClean="0"/>
              <a:t>systems</a:t>
            </a:r>
            <a:endParaRPr lang="de-DE" dirty="0" smtClean="0"/>
          </a:p>
          <a:p>
            <a:pPr lvl="1"/>
            <a:r>
              <a:rPr lang="de-DE" dirty="0" err="1" smtClean="0"/>
              <a:t>Textures</a:t>
            </a:r>
            <a:r>
              <a:rPr lang="de-DE" dirty="0" smtClean="0"/>
              <a:t> </a:t>
            </a:r>
            <a:r>
              <a:rPr lang="de-DE" dirty="0" err="1" smtClean="0"/>
              <a:t>for</a:t>
            </a:r>
            <a:r>
              <a:rPr lang="de-DE" dirty="0" smtClean="0"/>
              <a:t> </a:t>
            </a:r>
            <a:r>
              <a:rPr lang="de-DE" dirty="0" err="1" smtClean="0"/>
              <a:t>objects</a:t>
            </a:r>
            <a:endParaRPr lang="de-DE" dirty="0" smtClean="0"/>
          </a:p>
          <a:p>
            <a:pPr lvl="1"/>
            <a:r>
              <a:rPr lang="de-DE" dirty="0" smtClean="0"/>
              <a:t>Height </a:t>
            </a:r>
            <a:r>
              <a:rPr lang="de-DE" dirty="0" err="1" smtClean="0"/>
              <a:t>maps</a:t>
            </a:r>
            <a:endParaRPr lang="de-DE" dirty="0" smtClean="0"/>
          </a:p>
          <a:p>
            <a:pPr lvl="1"/>
            <a:r>
              <a:rPr lang="de-DE" dirty="0" smtClean="0"/>
              <a:t>Controlling </a:t>
            </a:r>
            <a:r>
              <a:rPr lang="de-DE" dirty="0" err="1" smtClean="0"/>
              <a:t>flow</a:t>
            </a:r>
            <a:r>
              <a:rPr lang="de-DE" dirty="0" smtClean="0"/>
              <a:t> </a:t>
            </a:r>
            <a:r>
              <a:rPr lang="de-DE" dirty="0" err="1" smtClean="0"/>
              <a:t>or</a:t>
            </a:r>
            <a:r>
              <a:rPr lang="de-DE" dirty="0" smtClean="0"/>
              <a:t> </a:t>
            </a:r>
            <a:r>
              <a:rPr lang="de-DE" dirty="0" err="1" smtClean="0"/>
              <a:t>emission</a:t>
            </a:r>
            <a:r>
              <a:rPr lang="de-DE" dirty="0" smtClean="0"/>
              <a:t> </a:t>
            </a:r>
            <a:r>
              <a:rPr lang="de-DE" dirty="0" err="1" smtClean="0"/>
              <a:t>of</a:t>
            </a:r>
            <a:r>
              <a:rPr lang="de-DE" dirty="0" smtClean="0"/>
              <a:t> </a:t>
            </a:r>
            <a:r>
              <a:rPr lang="de-DE" dirty="0" err="1" smtClean="0"/>
              <a:t>particles</a:t>
            </a:r>
            <a:endParaRPr lang="de-DE" dirty="0" smtClean="0"/>
          </a:p>
          <a:p>
            <a:pPr lvl="1"/>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Texture</a:t>
            </a:r>
            <a:r>
              <a:rPr lang="de-DE" dirty="0" smtClean="0"/>
              <a:t> Generation</a:t>
            </a:r>
            <a:endParaRPr lang="de-DE" dirty="0"/>
          </a:p>
        </p:txBody>
      </p:sp>
      <p:pic>
        <p:nvPicPr>
          <p:cNvPr id="1026" name="Picture 2" descr="http://upload.wikimedia.org/wikipedia/commons/e/e7/Procedural_Textur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32240" y="1555166"/>
            <a:ext cx="2126010" cy="212601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713267" y="3933056"/>
            <a:ext cx="3144983" cy="2147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hteck 5"/>
          <p:cNvSpPr/>
          <p:nvPr/>
        </p:nvSpPr>
        <p:spPr>
          <a:xfrm>
            <a:off x="3275856" y="6124264"/>
            <a:ext cx="6048672" cy="607602"/>
          </a:xfrm>
          <a:prstGeom prst="rect">
            <a:avLst/>
          </a:prstGeom>
        </p:spPr>
        <p:txBody>
          <a:bodyPr wrap="square">
            <a:spAutoFit/>
          </a:bodyPr>
          <a:lstStyle/>
          <a:p>
            <a:r>
              <a:rPr lang="en-US" dirty="0">
                <a:solidFill>
                  <a:schemeClr val="tx1"/>
                </a:solidFill>
                <a:hlinkClick r:id="rId4"/>
              </a:rPr>
              <a:t>https://</a:t>
            </a:r>
            <a:r>
              <a:rPr lang="en-US" dirty="0" smtClean="0">
                <a:solidFill>
                  <a:schemeClr val="tx1"/>
                </a:solidFill>
                <a:hlinkClick r:id="rId4"/>
              </a:rPr>
              <a:t>www.youtube.com/watch?v=UZGoht2vkzU</a:t>
            </a:r>
            <a:endParaRPr lang="en-US" dirty="0" smtClean="0">
              <a:solidFill>
                <a:schemeClr val="tx1"/>
              </a:solidFill>
            </a:endParaRPr>
          </a:p>
          <a:p>
            <a:endParaRPr lang="en-US" dirty="0" smtClean="0">
              <a:solidFill>
                <a:schemeClr val="tx1"/>
              </a:solidFill>
            </a:endParaRPr>
          </a:p>
        </p:txBody>
      </p:sp>
    </p:spTree>
    <p:extLst>
      <p:ext uri="{BB962C8B-B14F-4D97-AF65-F5344CB8AC3E}">
        <p14:creationId xmlns:p14="http://schemas.microsoft.com/office/powerpoint/2010/main" val="6427897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Basic Generators &amp; Image </a:t>
            </a:r>
            <a:r>
              <a:rPr lang="de-DE" dirty="0" err="1" smtClean="0"/>
              <a:t>inputs</a:t>
            </a:r>
            <a:endParaRPr lang="de-DE" dirty="0"/>
          </a:p>
          <a:p>
            <a:pPr lvl="1"/>
            <a:r>
              <a:rPr lang="de-DE" dirty="0" err="1" smtClean="0"/>
              <a:t>Provide</a:t>
            </a:r>
            <a:r>
              <a:rPr lang="de-DE" dirty="0" smtClean="0"/>
              <a:t> </a:t>
            </a:r>
            <a:r>
              <a:rPr lang="de-DE" dirty="0" err="1" smtClean="0"/>
              <a:t>basic</a:t>
            </a:r>
            <a:r>
              <a:rPr lang="de-DE" dirty="0" smtClean="0"/>
              <a:t> </a:t>
            </a:r>
            <a:r>
              <a:rPr lang="de-DE" dirty="0" err="1" smtClean="0"/>
              <a:t>shapes</a:t>
            </a:r>
            <a:r>
              <a:rPr lang="de-DE" dirty="0" smtClean="0"/>
              <a:t> </a:t>
            </a:r>
            <a:r>
              <a:rPr lang="de-DE" dirty="0" err="1" smtClean="0"/>
              <a:t>and</a:t>
            </a:r>
            <a:r>
              <a:rPr lang="de-DE" dirty="0" smtClean="0"/>
              <a:t> </a:t>
            </a:r>
            <a:r>
              <a:rPr lang="de-DE" dirty="0" err="1" smtClean="0"/>
              <a:t>patterns</a:t>
            </a:r>
            <a:endParaRPr lang="de-DE" dirty="0" smtClean="0"/>
          </a:p>
          <a:p>
            <a:pPr lvl="1"/>
            <a:r>
              <a:rPr lang="de-DE" dirty="0" smtClean="0"/>
              <a:t>Can </a:t>
            </a:r>
            <a:r>
              <a:rPr lang="de-DE" dirty="0" err="1" smtClean="0"/>
              <a:t>insert</a:t>
            </a:r>
            <a:r>
              <a:rPr lang="de-DE" dirty="0" smtClean="0"/>
              <a:t> </a:t>
            </a:r>
            <a:r>
              <a:rPr lang="de-DE" dirty="0" err="1" smtClean="0"/>
              <a:t>randomness</a:t>
            </a:r>
            <a:r>
              <a:rPr lang="de-DE" dirty="0" smtClean="0"/>
              <a:t> </a:t>
            </a:r>
            <a:r>
              <a:rPr lang="de-DE" dirty="0" err="1" smtClean="0"/>
              <a:t>into</a:t>
            </a:r>
            <a:r>
              <a:rPr lang="de-DE" dirty="0" smtClean="0"/>
              <a:t> </a:t>
            </a:r>
            <a:r>
              <a:rPr lang="de-DE" dirty="0" err="1" smtClean="0"/>
              <a:t>the</a:t>
            </a:r>
            <a:r>
              <a:rPr lang="de-DE" dirty="0" smtClean="0"/>
              <a:t> </a:t>
            </a:r>
            <a:r>
              <a:rPr lang="de-DE" dirty="0" err="1" smtClean="0"/>
              <a:t>process</a:t>
            </a:r>
            <a:endParaRPr lang="de-DE" dirty="0" smtClean="0"/>
          </a:p>
          <a:p>
            <a:pPr lvl="1"/>
            <a:r>
              <a:rPr lang="de-DE" dirty="0" smtClean="0"/>
              <a:t>Also </a:t>
            </a:r>
            <a:r>
              <a:rPr lang="de-DE" dirty="0" err="1" smtClean="0"/>
              <a:t>image</a:t>
            </a:r>
            <a:r>
              <a:rPr lang="de-DE" dirty="0" smtClean="0"/>
              <a:t> </a:t>
            </a:r>
            <a:r>
              <a:rPr lang="de-DE" dirty="0" err="1" smtClean="0"/>
              <a:t>inputs</a:t>
            </a:r>
            <a:r>
              <a:rPr lang="de-DE" dirty="0" smtClean="0"/>
              <a:t> </a:t>
            </a:r>
            <a:r>
              <a:rPr lang="de-DE" dirty="0" err="1" smtClean="0"/>
              <a:t>to</a:t>
            </a:r>
            <a:r>
              <a:rPr lang="de-DE" dirty="0" smtClean="0"/>
              <a:t> </a:t>
            </a:r>
            <a:r>
              <a:rPr lang="de-DE" dirty="0" err="1" smtClean="0"/>
              <a:t>use</a:t>
            </a:r>
            <a:r>
              <a:rPr lang="de-DE" dirty="0" smtClean="0"/>
              <a:t> in </a:t>
            </a:r>
            <a:r>
              <a:rPr lang="de-DE" dirty="0" err="1" smtClean="0"/>
              <a:t>further</a:t>
            </a:r>
            <a:r>
              <a:rPr lang="de-DE" dirty="0" smtClean="0"/>
              <a:t> </a:t>
            </a:r>
            <a:r>
              <a:rPr lang="de-DE" dirty="0" err="1" smtClean="0"/>
              <a:t>steps</a:t>
            </a:r>
            <a:endParaRPr lang="de-DE" dirty="0"/>
          </a:p>
          <a:p>
            <a:endParaRPr lang="de-DE" dirty="0" smtClean="0"/>
          </a:p>
          <a:p>
            <a:r>
              <a:rPr lang="de-DE" dirty="0" smtClean="0"/>
              <a:t>Filters</a:t>
            </a:r>
          </a:p>
          <a:p>
            <a:pPr lvl="1"/>
            <a:r>
              <a:rPr lang="de-DE" dirty="0" smtClean="0"/>
              <a:t>Change </a:t>
            </a:r>
            <a:r>
              <a:rPr lang="de-DE" dirty="0" err="1" smtClean="0"/>
              <a:t>the</a:t>
            </a:r>
            <a:r>
              <a:rPr lang="de-DE" dirty="0" smtClean="0"/>
              <a:t> </a:t>
            </a:r>
            <a:r>
              <a:rPr lang="de-DE" dirty="0" err="1" smtClean="0"/>
              <a:t>look</a:t>
            </a:r>
            <a:r>
              <a:rPr lang="de-DE" dirty="0" smtClean="0"/>
              <a:t> </a:t>
            </a:r>
            <a:r>
              <a:rPr lang="de-DE" dirty="0" err="1" smtClean="0"/>
              <a:t>of</a:t>
            </a:r>
            <a:r>
              <a:rPr lang="de-DE" dirty="0" smtClean="0"/>
              <a:t> </a:t>
            </a:r>
            <a:r>
              <a:rPr lang="de-DE" dirty="0" err="1" smtClean="0"/>
              <a:t>the</a:t>
            </a:r>
            <a:r>
              <a:rPr lang="de-DE" dirty="0" smtClean="0"/>
              <a:t> </a:t>
            </a:r>
            <a:r>
              <a:rPr lang="de-DE" dirty="0" err="1" smtClean="0"/>
              <a:t>input</a:t>
            </a:r>
            <a:r>
              <a:rPr lang="de-DE" dirty="0" smtClean="0"/>
              <a:t> </a:t>
            </a:r>
            <a:r>
              <a:rPr lang="de-DE" dirty="0" err="1" smtClean="0"/>
              <a:t>texture</a:t>
            </a:r>
            <a:endParaRPr lang="de-DE" dirty="0" smtClean="0"/>
          </a:p>
          <a:p>
            <a:pPr lvl="1"/>
            <a:r>
              <a:rPr lang="de-DE" dirty="0" err="1" smtClean="0"/>
              <a:t>Enhance</a:t>
            </a:r>
            <a:r>
              <a:rPr lang="de-DE" dirty="0" smtClean="0"/>
              <a:t>, </a:t>
            </a:r>
            <a:r>
              <a:rPr lang="de-DE" dirty="0" err="1" smtClean="0"/>
              <a:t>blur</a:t>
            </a:r>
            <a:r>
              <a:rPr lang="de-DE" dirty="0" smtClean="0"/>
              <a:t>, </a:t>
            </a:r>
            <a:r>
              <a:rPr lang="de-DE" dirty="0" err="1" smtClean="0"/>
              <a:t>filter</a:t>
            </a:r>
            <a:r>
              <a:rPr lang="de-DE" dirty="0" smtClean="0"/>
              <a:t>, ...</a:t>
            </a:r>
          </a:p>
          <a:p>
            <a:pPr lvl="1"/>
            <a:r>
              <a:rPr lang="de-DE" dirty="0" smtClean="0"/>
              <a:t>Carry out </a:t>
            </a:r>
            <a:r>
              <a:rPr lang="de-DE" dirty="0" err="1" smtClean="0"/>
              <a:t>mathematical</a:t>
            </a:r>
            <a:r>
              <a:rPr lang="de-DE" dirty="0" smtClean="0"/>
              <a:t> </a:t>
            </a:r>
            <a:r>
              <a:rPr lang="de-DE" dirty="0" err="1" smtClean="0"/>
              <a:t>operations</a:t>
            </a:r>
            <a:endParaRPr lang="de-DE" dirty="0" smtClean="0"/>
          </a:p>
          <a:p>
            <a:endParaRPr lang="de-DE" dirty="0" smtClean="0"/>
          </a:p>
          <a:p>
            <a:r>
              <a:rPr lang="de-DE" dirty="0" err="1" smtClean="0"/>
              <a:t>Combinations</a:t>
            </a:r>
            <a:endParaRPr lang="de-DE" dirty="0" smtClean="0"/>
          </a:p>
          <a:p>
            <a:pPr lvl="1"/>
            <a:r>
              <a:rPr lang="de-DE" dirty="0" smtClean="0"/>
              <a:t>Combine different </a:t>
            </a:r>
            <a:r>
              <a:rPr lang="de-DE" dirty="0" err="1" smtClean="0"/>
              <a:t>textures</a:t>
            </a:r>
            <a:endParaRPr lang="de-DE" dirty="0"/>
          </a:p>
          <a:p>
            <a:pPr lvl="1"/>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Texture</a:t>
            </a:r>
            <a:r>
              <a:rPr lang="de-DE" dirty="0" smtClean="0"/>
              <a:t> Generation</a:t>
            </a:r>
            <a:endParaRPr lang="de-DE" dirty="0"/>
          </a:p>
        </p:txBody>
      </p:sp>
      <p:sp>
        <p:nvSpPr>
          <p:cNvPr id="6" name="Raute 5"/>
          <p:cNvSpPr/>
          <p:nvPr/>
        </p:nvSpPr>
        <p:spPr bwMode="auto">
          <a:xfrm>
            <a:off x="6588224" y="4653136"/>
            <a:ext cx="1584176" cy="1584176"/>
          </a:xfrm>
          <a:prstGeom prst="diamond">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err="1" smtClean="0">
                <a:ln>
                  <a:noFill/>
                </a:ln>
                <a:solidFill>
                  <a:schemeClr val="bg1"/>
                </a:solidFill>
                <a:effectLst/>
                <a:latin typeface="Arial" charset="0"/>
              </a:rPr>
              <a:t>Combination</a:t>
            </a:r>
            <a:endParaRPr kumimoji="0" lang="de-DE" sz="1800" b="0" i="0" u="none" strike="noStrike" cap="none" normalizeH="0" baseline="0" dirty="0" smtClean="0">
              <a:ln>
                <a:noFill/>
              </a:ln>
              <a:solidFill>
                <a:schemeClr val="bg1"/>
              </a:solidFill>
              <a:effectLst/>
              <a:latin typeface="Arial" charset="0"/>
            </a:endParaRPr>
          </a:p>
        </p:txBody>
      </p:sp>
      <p:sp>
        <p:nvSpPr>
          <p:cNvPr id="7" name="Richtungspfeil 6"/>
          <p:cNvSpPr/>
          <p:nvPr/>
        </p:nvSpPr>
        <p:spPr bwMode="auto">
          <a:xfrm>
            <a:off x="6660232" y="1772816"/>
            <a:ext cx="1453746" cy="720080"/>
          </a:xfrm>
          <a:prstGeom prst="homePlat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Generator</a:t>
            </a:r>
          </a:p>
        </p:txBody>
      </p:sp>
      <p:sp>
        <p:nvSpPr>
          <p:cNvPr id="8" name="Eingebuchteter Richtungspfeil 7"/>
          <p:cNvSpPr/>
          <p:nvPr/>
        </p:nvSpPr>
        <p:spPr bwMode="auto">
          <a:xfrm>
            <a:off x="6588224" y="3356992"/>
            <a:ext cx="1584176" cy="792088"/>
          </a:xfrm>
          <a:prstGeom prst="chevron">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Filter</a:t>
            </a:r>
          </a:p>
        </p:txBody>
      </p:sp>
    </p:spTree>
    <p:extLst>
      <p:ext uri="{BB962C8B-B14F-4D97-AF65-F5344CB8AC3E}">
        <p14:creationId xmlns:p14="http://schemas.microsoft.com/office/powerpoint/2010/main" val="901738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Combine different </a:t>
            </a:r>
            <a:r>
              <a:rPr lang="de-DE" dirty="0" err="1" smtClean="0"/>
              <a:t>algorithms</a:t>
            </a:r>
            <a:endParaRPr lang="de-DE" dirty="0" smtClean="0"/>
          </a:p>
          <a:p>
            <a:endParaRPr lang="de-DE" dirty="0"/>
          </a:p>
          <a:p>
            <a:r>
              <a:rPr lang="de-DE" dirty="0" smtClean="0"/>
              <a:t>Basic Generators </a:t>
            </a:r>
            <a:r>
              <a:rPr lang="de-DE" dirty="0" err="1" smtClean="0"/>
              <a:t>have</a:t>
            </a:r>
            <a:r>
              <a:rPr lang="de-DE" dirty="0" smtClean="0"/>
              <a:t> </a:t>
            </a:r>
            <a:r>
              <a:rPr lang="de-DE" dirty="0" err="1" smtClean="0"/>
              <a:t>only</a:t>
            </a:r>
            <a:r>
              <a:rPr lang="de-DE" dirty="0" smtClean="0"/>
              <a:t> </a:t>
            </a:r>
            <a:r>
              <a:rPr lang="de-DE" dirty="0" err="1" smtClean="0"/>
              <a:t>texture</a:t>
            </a:r>
            <a:r>
              <a:rPr lang="de-DE" dirty="0" smtClean="0"/>
              <a:t> </a:t>
            </a:r>
            <a:r>
              <a:rPr lang="de-DE" dirty="0" err="1" smtClean="0"/>
              <a:t>output</a:t>
            </a:r>
            <a:r>
              <a:rPr lang="de-DE" dirty="0" smtClean="0"/>
              <a:t>(s)</a:t>
            </a:r>
          </a:p>
          <a:p>
            <a:endParaRPr lang="de-DE" dirty="0"/>
          </a:p>
          <a:p>
            <a:r>
              <a:rPr lang="de-DE" dirty="0" smtClean="0"/>
              <a:t>Filters </a:t>
            </a:r>
            <a:r>
              <a:rPr lang="de-DE" dirty="0" err="1" smtClean="0"/>
              <a:t>and</a:t>
            </a:r>
            <a:r>
              <a:rPr lang="de-DE" dirty="0" smtClean="0"/>
              <a:t> </a:t>
            </a:r>
            <a:r>
              <a:rPr lang="de-DE" dirty="0" err="1" smtClean="0"/>
              <a:t>Combiners</a:t>
            </a:r>
            <a:r>
              <a:rPr lang="de-DE" dirty="0" smtClean="0"/>
              <a:t> </a:t>
            </a:r>
            <a:r>
              <a:rPr lang="de-DE" dirty="0" err="1" smtClean="0"/>
              <a:t>have</a:t>
            </a:r>
            <a:endParaRPr lang="de-DE" dirty="0" smtClean="0"/>
          </a:p>
          <a:p>
            <a:pPr lvl="1"/>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texture</a:t>
            </a:r>
            <a:r>
              <a:rPr lang="de-DE" dirty="0" smtClean="0"/>
              <a:t> </a:t>
            </a:r>
            <a:r>
              <a:rPr lang="de-DE" dirty="0" err="1" smtClean="0"/>
              <a:t>inputs</a:t>
            </a:r>
            <a:endParaRPr lang="de-DE" dirty="0" smtClean="0"/>
          </a:p>
          <a:p>
            <a:pPr lvl="1"/>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texture</a:t>
            </a:r>
            <a:r>
              <a:rPr lang="de-DE" dirty="0" smtClean="0"/>
              <a:t> </a:t>
            </a:r>
            <a:r>
              <a:rPr lang="de-DE" dirty="0" err="1" smtClean="0"/>
              <a:t>outputs</a:t>
            </a:r>
            <a:endParaRPr lang="de-DE" dirty="0" smtClean="0"/>
          </a:p>
          <a:p>
            <a:pPr lvl="1"/>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Texture</a:t>
            </a:r>
            <a:r>
              <a:rPr lang="de-DE" dirty="0" smtClean="0"/>
              <a:t> Generation </a:t>
            </a:r>
            <a:r>
              <a:rPr lang="de-DE" dirty="0" err="1" smtClean="0"/>
              <a:t>Node</a:t>
            </a:r>
            <a:r>
              <a:rPr lang="de-DE" dirty="0" smtClean="0"/>
              <a:t> Networks</a:t>
            </a:r>
            <a:endParaRPr lang="de-DE" dirty="0"/>
          </a:p>
        </p:txBody>
      </p:sp>
      <p:sp>
        <p:nvSpPr>
          <p:cNvPr id="6" name="Richtungspfeil 5"/>
          <p:cNvSpPr/>
          <p:nvPr/>
        </p:nvSpPr>
        <p:spPr bwMode="auto">
          <a:xfrm>
            <a:off x="899592" y="4293096"/>
            <a:ext cx="1453746" cy="720080"/>
          </a:xfrm>
          <a:prstGeom prst="homePlat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Generator</a:t>
            </a:r>
          </a:p>
        </p:txBody>
      </p:sp>
      <p:sp>
        <p:nvSpPr>
          <p:cNvPr id="8" name="Eingebuchteter Richtungspfeil 7"/>
          <p:cNvSpPr/>
          <p:nvPr/>
        </p:nvSpPr>
        <p:spPr bwMode="auto">
          <a:xfrm>
            <a:off x="2699792" y="4293096"/>
            <a:ext cx="1584176" cy="720080"/>
          </a:xfrm>
          <a:prstGeom prst="chevron">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Filter</a:t>
            </a:r>
          </a:p>
        </p:txBody>
      </p:sp>
      <p:sp>
        <p:nvSpPr>
          <p:cNvPr id="9" name="Raute 8"/>
          <p:cNvSpPr/>
          <p:nvPr/>
        </p:nvSpPr>
        <p:spPr bwMode="auto">
          <a:xfrm>
            <a:off x="5004048" y="4437112"/>
            <a:ext cx="1584176" cy="1584176"/>
          </a:xfrm>
          <a:prstGeom prst="diamond">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err="1" smtClean="0">
                <a:ln>
                  <a:noFill/>
                </a:ln>
                <a:solidFill>
                  <a:schemeClr val="bg1"/>
                </a:solidFill>
                <a:effectLst/>
                <a:latin typeface="Arial" charset="0"/>
              </a:rPr>
              <a:t>Combination</a:t>
            </a:r>
            <a:endParaRPr kumimoji="0" lang="de-DE" sz="1800" b="0" i="0" u="none" strike="noStrike" cap="none" normalizeH="0" baseline="0" dirty="0" smtClean="0">
              <a:ln>
                <a:noFill/>
              </a:ln>
              <a:solidFill>
                <a:schemeClr val="bg1"/>
              </a:solidFill>
              <a:effectLst/>
              <a:latin typeface="Arial" charset="0"/>
            </a:endParaRPr>
          </a:p>
        </p:txBody>
      </p:sp>
      <p:sp>
        <p:nvSpPr>
          <p:cNvPr id="10" name="Richtungspfeil 9"/>
          <p:cNvSpPr/>
          <p:nvPr/>
        </p:nvSpPr>
        <p:spPr bwMode="auto">
          <a:xfrm>
            <a:off x="2699792" y="5301208"/>
            <a:ext cx="1584176" cy="720080"/>
          </a:xfrm>
          <a:prstGeom prst="homePlat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Generator</a:t>
            </a:r>
          </a:p>
        </p:txBody>
      </p:sp>
      <p:cxnSp>
        <p:nvCxnSpPr>
          <p:cNvPr id="23" name="Gerade Verbindung mit Pfeil 22"/>
          <p:cNvCxnSpPr>
            <a:stCxn id="6" idx="3"/>
            <a:endCxn id="8" idx="1"/>
          </p:cNvCxnSpPr>
          <p:nvPr/>
        </p:nvCxnSpPr>
        <p:spPr bwMode="auto">
          <a:xfrm>
            <a:off x="2353338" y="4653136"/>
            <a:ext cx="706494" cy="0"/>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winkelte Verbindung 24"/>
          <p:cNvCxnSpPr>
            <a:stCxn id="8" idx="3"/>
            <a:endCxn id="9" idx="0"/>
          </p:cNvCxnSpPr>
          <p:nvPr/>
        </p:nvCxnSpPr>
        <p:spPr bwMode="auto">
          <a:xfrm flipV="1">
            <a:off x="4283968" y="4437112"/>
            <a:ext cx="1512168" cy="216024"/>
          </a:xfrm>
          <a:prstGeom prst="bentConnector4">
            <a:avLst>
              <a:gd name="adj1" fmla="val 23810"/>
              <a:gd name="adj2" fmla="val 272488"/>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Gewinkelte Verbindung 26"/>
          <p:cNvCxnSpPr>
            <a:stCxn id="10" idx="3"/>
            <a:endCxn id="9" idx="2"/>
          </p:cNvCxnSpPr>
          <p:nvPr/>
        </p:nvCxnSpPr>
        <p:spPr bwMode="auto">
          <a:xfrm>
            <a:off x="4283968" y="5661248"/>
            <a:ext cx="1512168" cy="360040"/>
          </a:xfrm>
          <a:prstGeom prst="bentConnector4">
            <a:avLst>
              <a:gd name="adj1" fmla="val 23810"/>
              <a:gd name="adj2" fmla="val 163493"/>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mit Pfeil 28"/>
          <p:cNvCxnSpPr>
            <a:stCxn id="9" idx="3"/>
          </p:cNvCxnSpPr>
          <p:nvPr/>
        </p:nvCxnSpPr>
        <p:spPr bwMode="auto">
          <a:xfrm>
            <a:off x="6588224" y="5229200"/>
            <a:ext cx="648072" cy="0"/>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feld 29"/>
          <p:cNvSpPr txBox="1"/>
          <p:nvPr/>
        </p:nvSpPr>
        <p:spPr>
          <a:xfrm>
            <a:off x="7333446" y="5092050"/>
            <a:ext cx="838954" cy="353174"/>
          </a:xfrm>
          <a:prstGeom prst="rect">
            <a:avLst/>
          </a:prstGeom>
          <a:noFill/>
        </p:spPr>
        <p:txBody>
          <a:bodyPr wrap="none" rtlCol="0">
            <a:spAutoFit/>
          </a:bodyPr>
          <a:lstStyle/>
          <a:p>
            <a:r>
              <a:rPr lang="de-DE" dirty="0" err="1" smtClean="0">
                <a:solidFill>
                  <a:schemeClr val="tx1"/>
                </a:solidFill>
              </a:rPr>
              <a:t>Result</a:t>
            </a:r>
            <a:endParaRPr lang="de-DE" dirty="0">
              <a:solidFill>
                <a:schemeClr val="tx1"/>
              </a:solidFill>
            </a:endParaRPr>
          </a:p>
        </p:txBody>
      </p:sp>
    </p:spTree>
    <p:extLst>
      <p:ext uri="{BB962C8B-B14F-4D97-AF65-F5344CB8AC3E}">
        <p14:creationId xmlns:p14="http://schemas.microsoft.com/office/powerpoint/2010/main" val="2437618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Example</a:t>
            </a:r>
            <a:r>
              <a:rPr lang="de-DE" dirty="0" smtClean="0"/>
              <a:t> </a:t>
            </a:r>
            <a:r>
              <a:rPr lang="de-DE" dirty="0" err="1" smtClean="0"/>
              <a:t>of</a:t>
            </a:r>
            <a:r>
              <a:rPr lang="de-DE" dirty="0" smtClean="0"/>
              <a:t> </a:t>
            </a:r>
            <a:r>
              <a:rPr lang="de-DE" dirty="0" err="1" smtClean="0"/>
              <a:t>networks</a:t>
            </a:r>
            <a:r>
              <a:rPr lang="de-DE" dirty="0" smtClean="0"/>
              <a:t> - </a:t>
            </a:r>
            <a:r>
              <a:rPr lang="de-DE" dirty="0" err="1" smtClean="0"/>
              <a:t>Metal</a:t>
            </a:r>
            <a:endParaRPr lang="de-DE" dirty="0"/>
          </a:p>
        </p:txBody>
      </p:sp>
      <p:sp>
        <p:nvSpPr>
          <p:cNvPr id="5" name="Richtungspfeil 4"/>
          <p:cNvSpPr/>
          <p:nvPr/>
        </p:nvSpPr>
        <p:spPr bwMode="auto">
          <a:xfrm>
            <a:off x="899592" y="4509120"/>
            <a:ext cx="1453746" cy="720080"/>
          </a:xfrm>
          <a:prstGeom prst="homePlat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Noise</a:t>
            </a:r>
          </a:p>
        </p:txBody>
      </p:sp>
      <p:sp>
        <p:nvSpPr>
          <p:cNvPr id="6" name="Eingebuchteter Richtungspfeil 7"/>
          <p:cNvSpPr/>
          <p:nvPr/>
        </p:nvSpPr>
        <p:spPr bwMode="auto">
          <a:xfrm>
            <a:off x="2699792" y="4509120"/>
            <a:ext cx="1584176" cy="720080"/>
          </a:xfrm>
          <a:prstGeom prst="chevron">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Motion</a:t>
            </a:r>
          </a:p>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lang="de-DE" dirty="0" err="1" smtClean="0">
                <a:latin typeface="Arial" charset="0"/>
              </a:rPr>
              <a:t>Blur</a:t>
            </a:r>
            <a:endParaRPr kumimoji="0" lang="de-DE" sz="1800" b="0" i="0" u="none" strike="noStrike" cap="none" normalizeH="0" baseline="0" dirty="0" smtClean="0">
              <a:ln>
                <a:noFill/>
              </a:ln>
              <a:solidFill>
                <a:schemeClr val="bg1"/>
              </a:solidFill>
              <a:effectLst/>
              <a:latin typeface="Arial" charset="0"/>
            </a:endParaRPr>
          </a:p>
        </p:txBody>
      </p:sp>
      <p:sp>
        <p:nvSpPr>
          <p:cNvPr id="7" name="Raute 6"/>
          <p:cNvSpPr/>
          <p:nvPr/>
        </p:nvSpPr>
        <p:spPr bwMode="auto">
          <a:xfrm>
            <a:off x="5004048" y="4653136"/>
            <a:ext cx="1584176" cy="1584176"/>
          </a:xfrm>
          <a:prstGeom prst="diamond">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err="1" smtClean="0">
                <a:ln>
                  <a:noFill/>
                </a:ln>
                <a:solidFill>
                  <a:schemeClr val="bg1"/>
                </a:solidFill>
                <a:effectLst/>
                <a:latin typeface="Arial" charset="0"/>
              </a:rPr>
              <a:t>Overlay</a:t>
            </a:r>
            <a:endParaRPr kumimoji="0" lang="de-DE" sz="1800" b="0" i="0" u="none" strike="noStrike" cap="none" normalizeH="0" baseline="0" dirty="0" smtClean="0">
              <a:ln>
                <a:noFill/>
              </a:ln>
              <a:solidFill>
                <a:schemeClr val="bg1"/>
              </a:solidFill>
              <a:effectLst/>
              <a:latin typeface="Arial" charset="0"/>
            </a:endParaRPr>
          </a:p>
        </p:txBody>
      </p:sp>
      <p:sp>
        <p:nvSpPr>
          <p:cNvPr id="8" name="Richtungspfeil 7"/>
          <p:cNvSpPr/>
          <p:nvPr/>
        </p:nvSpPr>
        <p:spPr bwMode="auto">
          <a:xfrm>
            <a:off x="2699792" y="5517232"/>
            <a:ext cx="1584176" cy="720080"/>
          </a:xfrm>
          <a:prstGeom prst="homePlat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Gradient</a:t>
            </a:r>
          </a:p>
        </p:txBody>
      </p:sp>
      <p:cxnSp>
        <p:nvCxnSpPr>
          <p:cNvPr id="9" name="Gerade Verbindung mit Pfeil 8"/>
          <p:cNvCxnSpPr>
            <a:stCxn id="5" idx="3"/>
            <a:endCxn id="6" idx="1"/>
          </p:cNvCxnSpPr>
          <p:nvPr/>
        </p:nvCxnSpPr>
        <p:spPr bwMode="auto">
          <a:xfrm>
            <a:off x="2353338" y="4869160"/>
            <a:ext cx="706494" cy="0"/>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winkelte Verbindung 9"/>
          <p:cNvCxnSpPr>
            <a:stCxn id="6" idx="3"/>
            <a:endCxn id="7" idx="0"/>
          </p:cNvCxnSpPr>
          <p:nvPr/>
        </p:nvCxnSpPr>
        <p:spPr bwMode="auto">
          <a:xfrm flipV="1">
            <a:off x="4283968" y="4653136"/>
            <a:ext cx="1512168" cy="216024"/>
          </a:xfrm>
          <a:prstGeom prst="bentConnector4">
            <a:avLst>
              <a:gd name="adj1" fmla="val 23810"/>
              <a:gd name="adj2" fmla="val 272488"/>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Gewinkelte Verbindung 10"/>
          <p:cNvCxnSpPr>
            <a:stCxn id="8" idx="3"/>
            <a:endCxn id="7" idx="2"/>
          </p:cNvCxnSpPr>
          <p:nvPr/>
        </p:nvCxnSpPr>
        <p:spPr bwMode="auto">
          <a:xfrm>
            <a:off x="4283968" y="5877272"/>
            <a:ext cx="1512168" cy="360040"/>
          </a:xfrm>
          <a:prstGeom prst="bentConnector4">
            <a:avLst>
              <a:gd name="adj1" fmla="val 23810"/>
              <a:gd name="adj2" fmla="val 163493"/>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mit Pfeil 11"/>
          <p:cNvCxnSpPr>
            <a:stCxn id="7" idx="3"/>
          </p:cNvCxnSpPr>
          <p:nvPr/>
        </p:nvCxnSpPr>
        <p:spPr bwMode="auto">
          <a:xfrm>
            <a:off x="6588224" y="5445224"/>
            <a:ext cx="648072" cy="0"/>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feld 12"/>
          <p:cNvSpPr txBox="1"/>
          <p:nvPr/>
        </p:nvSpPr>
        <p:spPr>
          <a:xfrm>
            <a:off x="7333446" y="5308074"/>
            <a:ext cx="838954" cy="353174"/>
          </a:xfrm>
          <a:prstGeom prst="rect">
            <a:avLst/>
          </a:prstGeom>
          <a:noFill/>
        </p:spPr>
        <p:txBody>
          <a:bodyPr wrap="none" rtlCol="0">
            <a:spAutoFit/>
          </a:bodyPr>
          <a:lstStyle/>
          <a:p>
            <a:r>
              <a:rPr lang="de-DE" dirty="0" err="1" smtClean="0">
                <a:solidFill>
                  <a:schemeClr val="tx1"/>
                </a:solidFill>
              </a:rPr>
              <a:t>Result</a:t>
            </a:r>
            <a:endParaRPr lang="de-DE" dirty="0">
              <a:solidFill>
                <a:schemeClr val="tx1"/>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55576" y="1484784"/>
            <a:ext cx="1368152"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99792" y="1484784"/>
            <a:ext cx="1368152"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689745" y="2924944"/>
            <a:ext cx="1378199" cy="1378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11849" y="1556792"/>
            <a:ext cx="2648893" cy="2648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Gerade Verbindung mit Pfeil 18"/>
          <p:cNvCxnSpPr>
            <a:stCxn id="14" idx="3"/>
            <a:endCxn id="15" idx="1"/>
          </p:cNvCxnSpPr>
          <p:nvPr/>
        </p:nvCxnSpPr>
        <p:spPr bwMode="auto">
          <a:xfrm>
            <a:off x="2123728" y="2168860"/>
            <a:ext cx="576064" cy="0"/>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Gerade Verbindung mit Pfeil 20"/>
          <p:cNvCxnSpPr>
            <a:stCxn id="16" idx="3"/>
            <a:endCxn id="17" idx="1"/>
          </p:cNvCxnSpPr>
          <p:nvPr/>
        </p:nvCxnSpPr>
        <p:spPr bwMode="auto">
          <a:xfrm flipV="1">
            <a:off x="4067944" y="2881239"/>
            <a:ext cx="1843905" cy="732805"/>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mit Pfeil 22"/>
          <p:cNvCxnSpPr>
            <a:stCxn id="15" idx="3"/>
            <a:endCxn id="17" idx="1"/>
          </p:cNvCxnSpPr>
          <p:nvPr/>
        </p:nvCxnSpPr>
        <p:spPr bwMode="auto">
          <a:xfrm>
            <a:off x="4067944" y="2168860"/>
            <a:ext cx="1843905" cy="712379"/>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85925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Random</a:t>
            </a:r>
          </a:p>
          <a:p>
            <a:pPr lvl="1"/>
            <a:r>
              <a:rPr lang="de-DE" b="1" dirty="0" smtClean="0"/>
              <a:t>All </a:t>
            </a:r>
            <a:r>
              <a:rPr lang="de-DE" b="1" dirty="0" err="1" smtClean="0"/>
              <a:t>colors</a:t>
            </a:r>
            <a:endParaRPr lang="de-DE" b="1" dirty="0" smtClean="0"/>
          </a:p>
          <a:p>
            <a:pPr lvl="1"/>
            <a:r>
              <a:rPr lang="de-DE" dirty="0" err="1" smtClean="0"/>
              <a:t>Grayscale</a:t>
            </a:r>
            <a:endParaRPr lang="de-DE" dirty="0" smtClean="0"/>
          </a:p>
          <a:p>
            <a:pPr lvl="1"/>
            <a:endParaRPr lang="de-DE" dirty="0"/>
          </a:p>
          <a:p>
            <a:r>
              <a:rPr lang="de-DE" dirty="0" smtClean="0"/>
              <a:t>Patterns</a:t>
            </a:r>
          </a:p>
          <a:p>
            <a:pPr lvl="1"/>
            <a:r>
              <a:rPr lang="de-DE" dirty="0" err="1" smtClean="0"/>
              <a:t>Grids</a:t>
            </a:r>
            <a:endParaRPr lang="de-DE" dirty="0" smtClean="0"/>
          </a:p>
          <a:p>
            <a:pPr lvl="1"/>
            <a:r>
              <a:rPr lang="de-DE" dirty="0" err="1" smtClean="0"/>
              <a:t>Dots</a:t>
            </a:r>
            <a:r>
              <a:rPr lang="de-DE" dirty="0" smtClean="0"/>
              <a:t>/</a:t>
            </a:r>
            <a:r>
              <a:rPr lang="de-DE" dirty="0" err="1" smtClean="0"/>
              <a:t>Spheres</a:t>
            </a:r>
            <a:endParaRPr lang="de-DE" dirty="0" smtClean="0"/>
          </a:p>
          <a:p>
            <a:pPr lvl="1"/>
            <a:r>
              <a:rPr lang="de-DE" dirty="0" err="1" smtClean="0"/>
              <a:t>Jittered</a:t>
            </a:r>
            <a:r>
              <a:rPr lang="de-DE" dirty="0" smtClean="0"/>
              <a:t> </a:t>
            </a:r>
            <a:r>
              <a:rPr lang="de-DE" dirty="0" err="1" smtClean="0"/>
              <a:t>patterns</a:t>
            </a:r>
            <a:endParaRPr lang="de-DE"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60032" y="1844824"/>
            <a:ext cx="3888432"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611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b="1" dirty="0" err="1" smtClean="0"/>
              <a:t>Grayscale</a:t>
            </a:r>
            <a:endParaRPr lang="de-DE" b="1" dirty="0" smtClean="0"/>
          </a:p>
          <a:p>
            <a:pPr lvl="1"/>
            <a:endParaRPr lang="de-DE" dirty="0"/>
          </a:p>
          <a:p>
            <a:r>
              <a:rPr lang="de-DE" dirty="0" smtClean="0"/>
              <a:t>Patterns</a:t>
            </a:r>
          </a:p>
          <a:p>
            <a:pPr lvl="1"/>
            <a:r>
              <a:rPr lang="de-DE" dirty="0" err="1" smtClean="0"/>
              <a:t>Grids</a:t>
            </a:r>
            <a:endParaRPr lang="de-DE" dirty="0" smtClean="0"/>
          </a:p>
          <a:p>
            <a:pPr lvl="1"/>
            <a:r>
              <a:rPr lang="de-DE" dirty="0" err="1" smtClean="0"/>
              <a:t>Dots</a:t>
            </a:r>
            <a:r>
              <a:rPr lang="de-DE" dirty="0" smtClean="0"/>
              <a:t>/</a:t>
            </a:r>
            <a:r>
              <a:rPr lang="de-DE" dirty="0" err="1" smtClean="0"/>
              <a:t>Spheres</a:t>
            </a:r>
            <a:endParaRPr lang="de-DE" dirty="0" smtClean="0"/>
          </a:p>
          <a:p>
            <a:pPr lvl="1"/>
            <a:r>
              <a:rPr lang="de-DE" dirty="0" err="1" smtClean="0"/>
              <a:t>Jittered</a:t>
            </a:r>
            <a:r>
              <a:rPr lang="de-DE" dirty="0" smtClean="0"/>
              <a:t> </a:t>
            </a:r>
            <a:r>
              <a:rPr lang="de-DE" dirty="0" err="1" smtClean="0"/>
              <a:t>patterns</a:t>
            </a:r>
            <a:endParaRPr lang="de-DE"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60032" y="1844824"/>
            <a:ext cx="3888432"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60906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upload.wikimedia.org/wikipedia/commons/thumb/8/86/Brickwork_in_flemish_bond.svg/1280px-Brickwork_in_flemish_bond.svg.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0032" y="1844824"/>
            <a:ext cx="3888432"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dirty="0" err="1" smtClean="0"/>
              <a:t>Grayscale</a:t>
            </a:r>
            <a:endParaRPr lang="de-DE" dirty="0" smtClean="0"/>
          </a:p>
          <a:p>
            <a:pPr lvl="1"/>
            <a:endParaRPr lang="de-DE" dirty="0"/>
          </a:p>
          <a:p>
            <a:r>
              <a:rPr lang="de-DE" dirty="0" smtClean="0"/>
              <a:t>Patterns</a:t>
            </a:r>
          </a:p>
          <a:p>
            <a:pPr lvl="1"/>
            <a:r>
              <a:rPr lang="de-DE" b="1" dirty="0" err="1" smtClean="0"/>
              <a:t>Grids</a:t>
            </a:r>
            <a:endParaRPr lang="de-DE" b="1" dirty="0" smtClean="0"/>
          </a:p>
          <a:p>
            <a:pPr lvl="1"/>
            <a:r>
              <a:rPr lang="de-DE" dirty="0" err="1" smtClean="0"/>
              <a:t>Dots</a:t>
            </a:r>
            <a:r>
              <a:rPr lang="de-DE" dirty="0" smtClean="0"/>
              <a:t>/</a:t>
            </a:r>
            <a:r>
              <a:rPr lang="de-DE" dirty="0" err="1" smtClean="0"/>
              <a:t>Spheres</a:t>
            </a:r>
            <a:endParaRPr lang="de-DE" dirty="0" smtClean="0"/>
          </a:p>
          <a:p>
            <a:pPr lvl="1"/>
            <a:r>
              <a:rPr lang="de-DE" dirty="0" err="1" smtClean="0"/>
              <a:t>Jittered</a:t>
            </a:r>
            <a:r>
              <a:rPr lang="de-DE" dirty="0" smtClean="0"/>
              <a:t> </a:t>
            </a:r>
            <a:r>
              <a:rPr lang="de-DE" dirty="0" err="1" smtClean="0"/>
              <a:t>patterns</a:t>
            </a:r>
            <a:endParaRPr lang="de-DE"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spTree>
    <p:extLst>
      <p:ext uri="{BB962C8B-B14F-4D97-AF65-F5344CB8AC3E}">
        <p14:creationId xmlns:p14="http://schemas.microsoft.com/office/powerpoint/2010/main" val="13591387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Preliminary</a:t>
            </a:r>
            <a:r>
              <a:rPr lang="de-DE" dirty="0" smtClean="0"/>
              <a:t> </a:t>
            </a:r>
            <a:r>
              <a:rPr lang="de-DE" dirty="0" err="1" smtClean="0"/>
              <a:t>timetable</a:t>
            </a:r>
            <a:endParaRPr lang="de-DE" dirty="0"/>
          </a:p>
        </p:txBody>
      </p:sp>
      <p:graphicFrame>
        <p:nvGraphicFramePr>
          <p:cNvPr id="5" name="Tabelle 4"/>
          <p:cNvGraphicFramePr>
            <a:graphicFrameLocks noGrp="1"/>
          </p:cNvGraphicFramePr>
          <p:nvPr>
            <p:extLst>
              <p:ext uri="{D42A27DB-BD31-4B8C-83A1-F6EECF244321}">
                <p14:modId xmlns:p14="http://schemas.microsoft.com/office/powerpoint/2010/main" val="3810422179"/>
              </p:ext>
            </p:extLst>
          </p:nvPr>
        </p:nvGraphicFramePr>
        <p:xfrm>
          <a:off x="251520" y="1700808"/>
          <a:ext cx="8640960" cy="4942840"/>
        </p:xfrm>
        <a:graphic>
          <a:graphicData uri="http://schemas.openxmlformats.org/drawingml/2006/table">
            <a:tbl>
              <a:tblPr firstRow="1" bandRow="1">
                <a:tableStyleId>{21E4AEA4-8DFA-4A89-87EB-49C32662AFE0}</a:tableStyleId>
              </a:tblPr>
              <a:tblGrid>
                <a:gridCol w="1656184"/>
                <a:gridCol w="1584176"/>
                <a:gridCol w="5400600"/>
              </a:tblGrid>
              <a:tr h="370840">
                <a:tc>
                  <a:txBody>
                    <a:bodyPr/>
                    <a:lstStyle/>
                    <a:p>
                      <a:r>
                        <a:rPr lang="de-DE" dirty="0" err="1" smtClean="0"/>
                        <a:t>Lecture</a:t>
                      </a:r>
                      <a:r>
                        <a:rPr lang="de-DE" dirty="0" smtClean="0"/>
                        <a:t> </a:t>
                      </a:r>
                      <a:r>
                        <a:rPr lang="de-DE" dirty="0" err="1" smtClean="0"/>
                        <a:t>No</a:t>
                      </a:r>
                      <a:r>
                        <a:rPr lang="de-DE" dirty="0" smtClean="0"/>
                        <a:t>.</a:t>
                      </a:r>
                      <a:endParaRPr lang="de-DE" dirty="0"/>
                    </a:p>
                  </a:txBody>
                  <a:tcPr/>
                </a:tc>
                <a:tc>
                  <a:txBody>
                    <a:bodyPr/>
                    <a:lstStyle/>
                    <a:p>
                      <a:r>
                        <a:rPr lang="de-DE" dirty="0" smtClean="0"/>
                        <a:t>Date</a:t>
                      </a:r>
                      <a:endParaRPr lang="de-DE" dirty="0"/>
                    </a:p>
                  </a:txBody>
                  <a:tcPr/>
                </a:tc>
                <a:tc>
                  <a:txBody>
                    <a:bodyPr/>
                    <a:lstStyle/>
                    <a:p>
                      <a:r>
                        <a:rPr lang="de-DE" dirty="0" smtClean="0"/>
                        <a:t>Topic</a:t>
                      </a:r>
                      <a:endParaRPr lang="de-DE" dirty="0"/>
                    </a:p>
                  </a:txBody>
                  <a:tcPr/>
                </a:tc>
              </a:tr>
              <a:tr h="288000">
                <a:tc>
                  <a:txBody>
                    <a:bodyPr/>
                    <a:lstStyle/>
                    <a:p>
                      <a:pPr algn="l"/>
                      <a:r>
                        <a:rPr lang="de-DE" sz="1400" dirty="0" smtClean="0">
                          <a:latin typeface="+mn-lt"/>
                        </a:rPr>
                        <a:t>1</a:t>
                      </a:r>
                      <a:endParaRPr lang="de-DE" sz="1400" dirty="0">
                        <a:latin typeface="+mn-lt"/>
                      </a:endParaRPr>
                    </a:p>
                  </a:txBody>
                  <a:tcPr/>
                </a:tc>
                <a:tc>
                  <a:txBody>
                    <a:bodyPr/>
                    <a:lstStyle/>
                    <a:p>
                      <a:pPr algn="l" fontAlgn="b"/>
                      <a:r>
                        <a:rPr lang="de-DE" sz="1400" b="0" i="0" u="none" strike="noStrike" dirty="0" smtClean="0">
                          <a:solidFill>
                            <a:srgbClr val="000000"/>
                          </a:solidFill>
                          <a:effectLst/>
                          <a:latin typeface="+mn-lt"/>
                        </a:rPr>
                        <a:t>17.10.2014</a:t>
                      </a:r>
                      <a:endParaRPr lang="de-DE" sz="1400" b="0" i="0" u="none" strike="noStrike" dirty="0">
                        <a:solidFill>
                          <a:srgbClr val="000000"/>
                        </a:solidFill>
                        <a:effectLst/>
                        <a:latin typeface="+mn-lt"/>
                      </a:endParaRPr>
                    </a:p>
                  </a:txBody>
                  <a:tcPr/>
                </a:tc>
                <a:tc>
                  <a:txBody>
                    <a:bodyPr/>
                    <a:lstStyle/>
                    <a:p>
                      <a:pPr algn="l" fontAlgn="b"/>
                      <a:r>
                        <a:rPr lang="de-DE" sz="1400" b="0" i="0" u="none" strike="noStrike" dirty="0">
                          <a:solidFill>
                            <a:srgbClr val="000000"/>
                          </a:solidFill>
                          <a:effectLst/>
                          <a:latin typeface="+mn-lt"/>
                        </a:rPr>
                        <a:t>Basic Input &amp; Output</a:t>
                      </a:r>
                    </a:p>
                  </a:txBody>
                  <a:tcPr marL="9525" marR="9525" marT="9525" marB="0" anchor="b"/>
                </a:tc>
              </a:tr>
              <a:tr h="288000">
                <a:tc>
                  <a:txBody>
                    <a:bodyPr/>
                    <a:lstStyle/>
                    <a:p>
                      <a:pPr algn="l"/>
                      <a:r>
                        <a:rPr lang="de-DE" sz="1400" b="0" dirty="0" smtClean="0">
                          <a:latin typeface="+mn-lt"/>
                        </a:rPr>
                        <a:t>2</a:t>
                      </a:r>
                      <a:endParaRPr lang="de-DE" sz="1400" b="0" dirty="0">
                        <a:latin typeface="+mn-lt"/>
                      </a:endParaRPr>
                    </a:p>
                  </a:txBody>
                  <a:tcPr/>
                </a:tc>
                <a:tc>
                  <a:txBody>
                    <a:bodyPr/>
                    <a:lstStyle/>
                    <a:p>
                      <a:pPr algn="l" fontAlgn="b"/>
                      <a:r>
                        <a:rPr lang="de-DE" sz="1400" b="0" i="0" u="none" strike="noStrike" dirty="0">
                          <a:solidFill>
                            <a:srgbClr val="000000"/>
                          </a:solidFill>
                          <a:effectLst/>
                          <a:latin typeface="+mn-lt"/>
                        </a:rPr>
                        <a:t>24.10.2014</a:t>
                      </a:r>
                    </a:p>
                  </a:txBody>
                  <a:tcPr marL="9525" marR="9525" marT="9525" marB="0" anchor="b"/>
                </a:tc>
                <a:tc>
                  <a:txBody>
                    <a:bodyPr/>
                    <a:lstStyle/>
                    <a:p>
                      <a:pPr algn="l" fontAlgn="b"/>
                      <a:r>
                        <a:rPr lang="de-DE" sz="1400" b="0" i="0" u="none" strike="noStrike" dirty="0">
                          <a:solidFill>
                            <a:srgbClr val="000000"/>
                          </a:solidFill>
                          <a:effectLst/>
                          <a:latin typeface="+mn-lt"/>
                        </a:rPr>
                        <a:t>Timing &amp; Basic Game </a:t>
                      </a:r>
                      <a:r>
                        <a:rPr lang="de-DE" sz="1400" b="0" i="0" u="none" strike="noStrike" dirty="0" err="1">
                          <a:solidFill>
                            <a:srgbClr val="000000"/>
                          </a:solidFill>
                          <a:effectLst/>
                          <a:latin typeface="+mn-lt"/>
                        </a:rPr>
                        <a:t>Mechanics</a:t>
                      </a:r>
                      <a:endParaRPr lang="de-DE" sz="1400" b="0" i="0" u="none" strike="noStrike" dirty="0">
                        <a:solidFill>
                          <a:srgbClr val="000000"/>
                        </a:solidFill>
                        <a:effectLst/>
                        <a:latin typeface="+mn-lt"/>
                      </a:endParaRPr>
                    </a:p>
                  </a:txBody>
                  <a:tcPr marL="9525" marR="9525" marT="9525" marB="0" anchor="b"/>
                </a:tc>
              </a:tr>
              <a:tr h="288000">
                <a:tc>
                  <a:txBody>
                    <a:bodyPr/>
                    <a:lstStyle/>
                    <a:p>
                      <a:pPr algn="l"/>
                      <a:r>
                        <a:rPr lang="de-DE" sz="1400" dirty="0" smtClean="0">
                          <a:latin typeface="+mn-lt"/>
                        </a:rPr>
                        <a:t>3</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31.10.2014</a:t>
                      </a:r>
                    </a:p>
                  </a:txBody>
                  <a:tcPr marL="9525" marR="9525" marT="9525" marB="0" anchor="b"/>
                </a:tc>
                <a:tc>
                  <a:txBody>
                    <a:bodyPr/>
                    <a:lstStyle/>
                    <a:p>
                      <a:pPr algn="l" fontAlgn="b"/>
                      <a:r>
                        <a:rPr lang="de-DE" sz="1400" b="0" i="0" u="none" strike="noStrike">
                          <a:solidFill>
                            <a:srgbClr val="000000"/>
                          </a:solidFill>
                          <a:effectLst/>
                          <a:latin typeface="+mn-lt"/>
                        </a:rPr>
                        <a:t>Software Rendering 1</a:t>
                      </a:r>
                    </a:p>
                  </a:txBody>
                  <a:tcPr marL="9525" marR="9525" marT="9525" marB="0" anchor="b"/>
                </a:tc>
              </a:tr>
              <a:tr h="288000">
                <a:tc>
                  <a:txBody>
                    <a:bodyPr/>
                    <a:lstStyle/>
                    <a:p>
                      <a:pPr algn="l"/>
                      <a:r>
                        <a:rPr lang="de-DE" sz="1400" dirty="0" smtClean="0">
                          <a:latin typeface="+mn-lt"/>
                        </a:rPr>
                        <a:t>4</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07.11.2014</a:t>
                      </a:r>
                    </a:p>
                  </a:txBody>
                  <a:tcPr marL="9525" marR="9525" marT="9525" marB="0" anchor="b"/>
                </a:tc>
                <a:tc>
                  <a:txBody>
                    <a:bodyPr/>
                    <a:lstStyle/>
                    <a:p>
                      <a:pPr algn="l" fontAlgn="b"/>
                      <a:r>
                        <a:rPr lang="de-DE" sz="1400" b="0" i="0" u="none" strike="noStrike">
                          <a:solidFill>
                            <a:srgbClr val="000000"/>
                          </a:solidFill>
                          <a:effectLst/>
                          <a:latin typeface="+mn-lt"/>
                        </a:rPr>
                        <a:t>Software Rendering 2</a:t>
                      </a:r>
                    </a:p>
                  </a:txBody>
                  <a:tcPr marL="9525" marR="9525" marT="9525" marB="0" anchor="b"/>
                </a:tc>
              </a:tr>
              <a:tr h="288000">
                <a:tc>
                  <a:txBody>
                    <a:bodyPr/>
                    <a:lstStyle/>
                    <a:p>
                      <a:pPr algn="l"/>
                      <a:r>
                        <a:rPr lang="de-DE" sz="1400" dirty="0" smtClean="0">
                          <a:latin typeface="+mn-lt"/>
                        </a:rPr>
                        <a:t>5</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14.11.2014</a:t>
                      </a:r>
                    </a:p>
                  </a:txBody>
                  <a:tcPr marL="9525" marR="9525" marT="9525" marB="0" anchor="b"/>
                </a:tc>
                <a:tc>
                  <a:txBody>
                    <a:bodyPr/>
                    <a:lstStyle/>
                    <a:p>
                      <a:pPr algn="l" fontAlgn="b"/>
                      <a:r>
                        <a:rPr lang="de-DE" sz="1400" b="0" i="0" u="none" strike="noStrike" dirty="0">
                          <a:solidFill>
                            <a:srgbClr val="000000"/>
                          </a:solidFill>
                          <a:effectLst/>
                          <a:latin typeface="+mn-lt"/>
                        </a:rPr>
                        <a:t>Basic Hardware Rendering</a:t>
                      </a:r>
                    </a:p>
                  </a:txBody>
                  <a:tcPr marL="9525" marR="9525" marT="9525" marB="0" anchor="b"/>
                </a:tc>
              </a:tr>
              <a:tr h="288000">
                <a:tc>
                  <a:txBody>
                    <a:bodyPr/>
                    <a:lstStyle/>
                    <a:p>
                      <a:pPr algn="l"/>
                      <a:r>
                        <a:rPr lang="de-DE" sz="1400" dirty="0" smtClean="0">
                          <a:latin typeface="+mn-lt"/>
                        </a:rPr>
                        <a:t>6</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21.11.2014</a:t>
                      </a:r>
                    </a:p>
                  </a:txBody>
                  <a:tcPr marL="9525" marR="9525" marT="9525" marB="0" anchor="b"/>
                </a:tc>
                <a:tc>
                  <a:txBody>
                    <a:bodyPr/>
                    <a:lstStyle/>
                    <a:p>
                      <a:pPr algn="l" fontAlgn="b"/>
                      <a:r>
                        <a:rPr lang="de-DE" sz="1400" b="0" i="0" u="none" strike="noStrike" dirty="0" err="1">
                          <a:solidFill>
                            <a:srgbClr val="000000"/>
                          </a:solidFill>
                          <a:effectLst/>
                          <a:latin typeface="+mn-lt"/>
                        </a:rPr>
                        <a:t>Animations</a:t>
                      </a:r>
                      <a:endParaRPr lang="de-DE" sz="1400" b="0" i="0" u="none" strike="noStrike" dirty="0">
                        <a:solidFill>
                          <a:srgbClr val="000000"/>
                        </a:solidFill>
                        <a:effectLst/>
                        <a:latin typeface="+mn-lt"/>
                      </a:endParaRPr>
                    </a:p>
                  </a:txBody>
                  <a:tcPr marL="9525" marR="9525" marT="9525" marB="0" anchor="b"/>
                </a:tc>
              </a:tr>
              <a:tr h="288000">
                <a:tc>
                  <a:txBody>
                    <a:bodyPr/>
                    <a:lstStyle/>
                    <a:p>
                      <a:pPr algn="l"/>
                      <a:r>
                        <a:rPr lang="de-DE" sz="1400" dirty="0" smtClean="0">
                          <a:latin typeface="+mn-lt"/>
                        </a:rPr>
                        <a:t>7</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28.11.2014</a:t>
                      </a:r>
                    </a:p>
                  </a:txBody>
                  <a:tcPr marL="9525" marR="9525" marT="9525" marB="0" anchor="b"/>
                </a:tc>
                <a:tc>
                  <a:txBody>
                    <a:bodyPr/>
                    <a:lstStyle/>
                    <a:p>
                      <a:pPr algn="l" fontAlgn="b"/>
                      <a:r>
                        <a:rPr lang="de-DE" sz="1400" b="0" i="0" u="none" strike="noStrike" dirty="0" err="1">
                          <a:solidFill>
                            <a:srgbClr val="000000"/>
                          </a:solidFill>
                          <a:effectLst/>
                          <a:latin typeface="+mn-lt"/>
                        </a:rPr>
                        <a:t>Physically-based</a:t>
                      </a:r>
                      <a:r>
                        <a:rPr lang="de-DE" sz="1400" b="0" i="0" u="none" strike="noStrike" dirty="0">
                          <a:solidFill>
                            <a:srgbClr val="000000"/>
                          </a:solidFill>
                          <a:effectLst/>
                          <a:latin typeface="+mn-lt"/>
                        </a:rPr>
                        <a:t> Rendering</a:t>
                      </a:r>
                    </a:p>
                  </a:txBody>
                  <a:tcPr marL="9525" marR="9525" marT="9525" marB="0" anchor="b"/>
                </a:tc>
              </a:tr>
              <a:tr h="288000">
                <a:tc>
                  <a:txBody>
                    <a:bodyPr/>
                    <a:lstStyle/>
                    <a:p>
                      <a:pPr algn="l"/>
                      <a:r>
                        <a:rPr lang="de-DE" sz="1400" b="0" dirty="0" smtClean="0">
                          <a:latin typeface="+mn-lt"/>
                        </a:rPr>
                        <a:t>8</a:t>
                      </a:r>
                      <a:endParaRPr lang="de-DE" sz="1400" b="0" dirty="0">
                        <a:latin typeface="+mn-lt"/>
                      </a:endParaRPr>
                    </a:p>
                  </a:txBody>
                  <a:tcPr/>
                </a:tc>
                <a:tc>
                  <a:txBody>
                    <a:bodyPr/>
                    <a:lstStyle/>
                    <a:p>
                      <a:pPr algn="l" fontAlgn="b"/>
                      <a:r>
                        <a:rPr lang="de-DE" sz="1400" b="0" i="0" u="none" strike="noStrike" dirty="0">
                          <a:solidFill>
                            <a:srgbClr val="000000"/>
                          </a:solidFill>
                          <a:effectLst/>
                          <a:latin typeface="+mn-lt"/>
                        </a:rPr>
                        <a:t>05.12.2014</a:t>
                      </a:r>
                    </a:p>
                  </a:txBody>
                  <a:tcPr marL="9525" marR="9525" marT="9525" marB="0" anchor="b"/>
                </a:tc>
                <a:tc>
                  <a:txBody>
                    <a:bodyPr/>
                    <a:lstStyle/>
                    <a:p>
                      <a:pPr algn="l" fontAlgn="b"/>
                      <a:r>
                        <a:rPr lang="de-DE" sz="1400" b="0" i="0" u="none" strike="noStrike" dirty="0" err="1">
                          <a:solidFill>
                            <a:srgbClr val="000000"/>
                          </a:solidFill>
                          <a:effectLst/>
                          <a:latin typeface="+mn-lt"/>
                        </a:rPr>
                        <a:t>Physics</a:t>
                      </a:r>
                      <a:r>
                        <a:rPr lang="de-DE" sz="1400" b="0" i="0" u="none" strike="noStrike" dirty="0">
                          <a:solidFill>
                            <a:srgbClr val="000000"/>
                          </a:solidFill>
                          <a:effectLst/>
                          <a:latin typeface="+mn-lt"/>
                        </a:rPr>
                        <a:t> 1</a:t>
                      </a:r>
                    </a:p>
                  </a:txBody>
                  <a:tcPr marL="9525" marR="9525" marT="9525" marB="0" anchor="b"/>
                </a:tc>
              </a:tr>
              <a:tr h="288000">
                <a:tc>
                  <a:txBody>
                    <a:bodyPr/>
                    <a:lstStyle/>
                    <a:p>
                      <a:pPr algn="l"/>
                      <a:r>
                        <a:rPr lang="de-DE" sz="1400" dirty="0" smtClean="0">
                          <a:latin typeface="+mn-lt"/>
                        </a:rPr>
                        <a:t>9</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12.12.2014</a:t>
                      </a:r>
                    </a:p>
                  </a:txBody>
                  <a:tcPr marL="9525" marR="9525" marT="9525" marB="0" anchor="b"/>
                </a:tc>
                <a:tc>
                  <a:txBody>
                    <a:bodyPr/>
                    <a:lstStyle/>
                    <a:p>
                      <a:pPr algn="l" fontAlgn="b"/>
                      <a:r>
                        <a:rPr lang="de-DE" sz="1400" b="0" i="0" u="none" strike="noStrike" dirty="0" err="1">
                          <a:solidFill>
                            <a:srgbClr val="000000"/>
                          </a:solidFill>
                          <a:effectLst/>
                          <a:latin typeface="+mn-lt"/>
                        </a:rPr>
                        <a:t>Physics</a:t>
                      </a:r>
                      <a:r>
                        <a:rPr lang="de-DE" sz="1400" b="0" i="0" u="none" strike="noStrike" dirty="0">
                          <a:solidFill>
                            <a:srgbClr val="000000"/>
                          </a:solidFill>
                          <a:effectLst/>
                          <a:latin typeface="+mn-lt"/>
                        </a:rPr>
                        <a:t> 2</a:t>
                      </a:r>
                    </a:p>
                  </a:txBody>
                  <a:tcPr marL="9525" marR="9525" marT="9525" marB="0" anchor="b"/>
                </a:tc>
              </a:tr>
              <a:tr h="288000">
                <a:tc>
                  <a:txBody>
                    <a:bodyPr/>
                    <a:lstStyle/>
                    <a:p>
                      <a:pPr algn="l"/>
                      <a:r>
                        <a:rPr lang="de-DE" sz="1400" b="1" dirty="0" smtClean="0">
                          <a:latin typeface="+mn-lt"/>
                        </a:rPr>
                        <a:t>10</a:t>
                      </a:r>
                      <a:endParaRPr lang="de-DE" sz="1400" b="1" dirty="0">
                        <a:latin typeface="+mn-lt"/>
                      </a:endParaRPr>
                    </a:p>
                  </a:txBody>
                  <a:tcPr/>
                </a:tc>
                <a:tc>
                  <a:txBody>
                    <a:bodyPr/>
                    <a:lstStyle/>
                    <a:p>
                      <a:pPr algn="l" fontAlgn="b"/>
                      <a:r>
                        <a:rPr lang="de-DE" sz="1400" b="1" i="0" u="none" strike="noStrike" dirty="0">
                          <a:solidFill>
                            <a:srgbClr val="000000"/>
                          </a:solidFill>
                          <a:effectLst/>
                          <a:latin typeface="+mn-lt"/>
                        </a:rPr>
                        <a:t>19.12.2014</a:t>
                      </a:r>
                    </a:p>
                  </a:txBody>
                  <a:tcPr marL="9525" marR="9525" marT="9525" marB="0" anchor="b"/>
                </a:tc>
                <a:tc>
                  <a:txBody>
                    <a:bodyPr/>
                    <a:lstStyle/>
                    <a:p>
                      <a:pPr algn="l" fontAlgn="b"/>
                      <a:r>
                        <a:rPr lang="de-DE" sz="1400" b="1" i="0" u="none" strike="noStrike" dirty="0" err="1" smtClean="0">
                          <a:solidFill>
                            <a:srgbClr val="000000"/>
                          </a:solidFill>
                          <a:effectLst/>
                          <a:latin typeface="+mn-lt"/>
                        </a:rPr>
                        <a:t>Procedural</a:t>
                      </a:r>
                      <a:r>
                        <a:rPr lang="de-DE" sz="1400" b="1" i="0" u="none" strike="noStrike" baseline="0" dirty="0" smtClean="0">
                          <a:solidFill>
                            <a:srgbClr val="000000"/>
                          </a:solidFill>
                          <a:effectLst/>
                          <a:latin typeface="+mn-lt"/>
                        </a:rPr>
                        <a:t> Content Generation</a:t>
                      </a:r>
                      <a:endParaRPr lang="de-DE" sz="1400" b="1" i="0" u="none" strike="noStrike" dirty="0">
                        <a:solidFill>
                          <a:srgbClr val="000000"/>
                        </a:solidFill>
                        <a:effectLst/>
                        <a:latin typeface="+mn-lt"/>
                      </a:endParaRPr>
                    </a:p>
                  </a:txBody>
                  <a:tcPr marL="9525" marR="9525" marT="9525" marB="0" anchor="b"/>
                </a:tc>
              </a:tr>
              <a:tr h="288000">
                <a:tc>
                  <a:txBody>
                    <a:bodyPr/>
                    <a:lstStyle/>
                    <a:p>
                      <a:pPr algn="l"/>
                      <a:r>
                        <a:rPr lang="de-DE" sz="1400" dirty="0" smtClean="0">
                          <a:latin typeface="+mn-lt"/>
                        </a:rPr>
                        <a:t>11</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16.01.2015</a:t>
                      </a:r>
                    </a:p>
                  </a:txBody>
                  <a:tcPr marL="9525" marR="9525" marT="9525" marB="0" anchor="b"/>
                </a:tc>
                <a:tc>
                  <a:txBody>
                    <a:bodyPr/>
                    <a:lstStyle/>
                    <a:p>
                      <a:pPr algn="l" fontAlgn="b"/>
                      <a:r>
                        <a:rPr lang="de-DE" sz="1400" b="0" i="0" u="none" strike="noStrike" dirty="0" err="1">
                          <a:solidFill>
                            <a:srgbClr val="000000"/>
                          </a:solidFill>
                          <a:effectLst/>
                          <a:latin typeface="+mn-lt"/>
                        </a:rPr>
                        <a:t>Compression</a:t>
                      </a:r>
                      <a:r>
                        <a:rPr lang="de-DE" sz="1400" b="0" i="0" u="none" strike="noStrike" dirty="0">
                          <a:solidFill>
                            <a:srgbClr val="000000"/>
                          </a:solidFill>
                          <a:effectLst/>
                          <a:latin typeface="+mn-lt"/>
                        </a:rPr>
                        <a:t> &amp; Streaming</a:t>
                      </a:r>
                    </a:p>
                  </a:txBody>
                  <a:tcPr marL="9525" marR="9525" marT="9525" marB="0" anchor="b"/>
                </a:tc>
              </a:tr>
              <a:tr h="288000">
                <a:tc>
                  <a:txBody>
                    <a:bodyPr/>
                    <a:lstStyle/>
                    <a:p>
                      <a:pPr algn="l"/>
                      <a:r>
                        <a:rPr lang="de-DE" sz="1400" dirty="0" smtClean="0">
                          <a:latin typeface="+mn-lt"/>
                        </a:rPr>
                        <a:t>12</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23.01.2015</a:t>
                      </a:r>
                    </a:p>
                  </a:txBody>
                  <a:tcPr marL="9525" marR="9525" marT="9525" marB="0" anchor="b"/>
                </a:tc>
                <a:tc>
                  <a:txBody>
                    <a:bodyPr/>
                    <a:lstStyle/>
                    <a:p>
                      <a:pPr algn="l" fontAlgn="b"/>
                      <a:r>
                        <a:rPr lang="de-DE" sz="1400" b="0" i="0" u="none" strike="noStrike" dirty="0">
                          <a:solidFill>
                            <a:srgbClr val="000000"/>
                          </a:solidFill>
                          <a:effectLst/>
                          <a:latin typeface="+mn-lt"/>
                        </a:rPr>
                        <a:t>Multiplayer</a:t>
                      </a:r>
                    </a:p>
                  </a:txBody>
                  <a:tcPr marL="9525" marR="9525" marT="9525" marB="0" anchor="b"/>
                </a:tc>
              </a:tr>
              <a:tr h="288000">
                <a:tc>
                  <a:txBody>
                    <a:bodyPr/>
                    <a:lstStyle/>
                    <a:p>
                      <a:pPr algn="l"/>
                      <a:r>
                        <a:rPr lang="de-DE" sz="1400" dirty="0" smtClean="0">
                          <a:latin typeface="+mn-lt"/>
                        </a:rPr>
                        <a:t>13</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30.01.2015</a:t>
                      </a:r>
                    </a:p>
                  </a:txBody>
                  <a:tcPr marL="9525" marR="9525" marT="9525" marB="0" anchor="b"/>
                </a:tc>
                <a:tc>
                  <a:txBody>
                    <a:bodyPr/>
                    <a:lstStyle/>
                    <a:p>
                      <a:pPr algn="l" fontAlgn="b"/>
                      <a:r>
                        <a:rPr lang="de-DE" sz="1400" b="0" i="0" u="none" strike="noStrike" dirty="0">
                          <a:solidFill>
                            <a:srgbClr val="000000"/>
                          </a:solidFill>
                          <a:effectLst/>
                          <a:latin typeface="+mn-lt"/>
                        </a:rPr>
                        <a:t>Audio</a:t>
                      </a:r>
                    </a:p>
                  </a:txBody>
                  <a:tcPr marL="9525" marR="9525" marT="9525" marB="0" anchor="b"/>
                </a:tc>
              </a:tr>
              <a:tr h="288000">
                <a:tc>
                  <a:txBody>
                    <a:bodyPr/>
                    <a:lstStyle/>
                    <a:p>
                      <a:pPr algn="l"/>
                      <a:r>
                        <a:rPr lang="de-DE" sz="1400" dirty="0" smtClean="0">
                          <a:latin typeface="+mn-lt"/>
                        </a:rPr>
                        <a:t>14</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06.02.2015</a:t>
                      </a:r>
                    </a:p>
                  </a:txBody>
                  <a:tcPr marL="9525" marR="9525" marT="9525" marB="0" anchor="b"/>
                </a:tc>
                <a:tc>
                  <a:txBody>
                    <a:bodyPr/>
                    <a:lstStyle/>
                    <a:p>
                      <a:pPr algn="l" fontAlgn="b"/>
                      <a:r>
                        <a:rPr lang="de-DE" sz="1400" b="0" i="0" u="none" strike="noStrike" dirty="0" smtClean="0">
                          <a:solidFill>
                            <a:srgbClr val="000000"/>
                          </a:solidFill>
                          <a:effectLst/>
                          <a:latin typeface="+mn-lt"/>
                        </a:rPr>
                        <a:t>Scripting</a:t>
                      </a:r>
                      <a:endParaRPr lang="de-DE" sz="1400" b="0" i="0" u="none" strike="noStrike" dirty="0">
                        <a:solidFill>
                          <a:srgbClr val="000000"/>
                        </a:solidFill>
                        <a:effectLst/>
                        <a:latin typeface="+mn-lt"/>
                      </a:endParaRPr>
                    </a:p>
                  </a:txBody>
                  <a:tcPr marL="9525" marR="9525" marT="9525" marB="0" anchor="b"/>
                </a:tc>
              </a:tr>
              <a:tr h="288000">
                <a:tc>
                  <a:txBody>
                    <a:bodyPr/>
                    <a:lstStyle/>
                    <a:p>
                      <a:pPr algn="l"/>
                      <a:r>
                        <a:rPr lang="de-DE" sz="1400" dirty="0" smtClean="0">
                          <a:latin typeface="+mn-lt"/>
                        </a:rPr>
                        <a:t>15</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13.02.2015</a:t>
                      </a:r>
                    </a:p>
                  </a:txBody>
                  <a:tcPr marL="9525" marR="9525" marT="9525" marB="0" anchor="b"/>
                </a:tc>
                <a:tc>
                  <a:txBody>
                    <a:bodyPr/>
                    <a:lstStyle/>
                    <a:p>
                      <a:pPr algn="l" fontAlgn="b"/>
                      <a:r>
                        <a:rPr lang="de-DE" sz="1400" b="0" i="0" u="none" strike="noStrike" dirty="0">
                          <a:solidFill>
                            <a:srgbClr val="000000"/>
                          </a:solidFill>
                          <a:effectLst/>
                          <a:latin typeface="+mn-lt"/>
                        </a:rPr>
                        <a:t>AI</a:t>
                      </a:r>
                    </a:p>
                  </a:txBody>
                  <a:tcPr marL="9525" marR="9525" marT="9525" marB="0" anchor="b"/>
                </a:tc>
              </a:tr>
            </a:tbl>
          </a:graphicData>
        </a:graphic>
      </p:graphicFrame>
    </p:spTree>
    <p:extLst>
      <p:ext uri="{BB962C8B-B14F-4D97-AF65-F5344CB8AC3E}">
        <p14:creationId xmlns:p14="http://schemas.microsoft.com/office/powerpoint/2010/main" val="366690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860031" y="1846280"/>
            <a:ext cx="3893275" cy="388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dirty="0" err="1" smtClean="0"/>
              <a:t>Grayscale</a:t>
            </a:r>
            <a:endParaRPr lang="de-DE" dirty="0" smtClean="0"/>
          </a:p>
          <a:p>
            <a:pPr lvl="1"/>
            <a:endParaRPr lang="de-DE" dirty="0"/>
          </a:p>
          <a:p>
            <a:r>
              <a:rPr lang="de-DE" dirty="0" smtClean="0"/>
              <a:t>Patterns</a:t>
            </a:r>
          </a:p>
          <a:p>
            <a:pPr lvl="1"/>
            <a:r>
              <a:rPr lang="de-DE" dirty="0" err="1" smtClean="0"/>
              <a:t>Grids</a:t>
            </a:r>
            <a:endParaRPr lang="de-DE" dirty="0" smtClean="0"/>
          </a:p>
          <a:p>
            <a:pPr lvl="1"/>
            <a:r>
              <a:rPr lang="de-DE" b="1" dirty="0" err="1" smtClean="0"/>
              <a:t>Dots</a:t>
            </a:r>
            <a:r>
              <a:rPr lang="de-DE" b="1" dirty="0" smtClean="0"/>
              <a:t>/</a:t>
            </a:r>
            <a:r>
              <a:rPr lang="de-DE" b="1" dirty="0" err="1" smtClean="0"/>
              <a:t>Spheres</a:t>
            </a:r>
            <a:endParaRPr lang="de-DE" b="1" dirty="0" smtClean="0"/>
          </a:p>
          <a:p>
            <a:pPr lvl="1"/>
            <a:r>
              <a:rPr lang="de-DE" dirty="0" err="1" smtClean="0"/>
              <a:t>Jittered</a:t>
            </a:r>
            <a:r>
              <a:rPr lang="de-DE" dirty="0" smtClean="0"/>
              <a:t> </a:t>
            </a:r>
            <a:r>
              <a:rPr lang="de-DE" dirty="0" err="1" smtClean="0"/>
              <a:t>patterns</a:t>
            </a:r>
            <a:endParaRPr lang="de-DE"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spTree>
    <p:extLst>
      <p:ext uri="{BB962C8B-B14F-4D97-AF65-F5344CB8AC3E}">
        <p14:creationId xmlns:p14="http://schemas.microsoft.com/office/powerpoint/2010/main" val="7917457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dirty="0" err="1" smtClean="0"/>
              <a:t>Grayscale</a:t>
            </a:r>
            <a:endParaRPr lang="de-DE" dirty="0" smtClean="0"/>
          </a:p>
          <a:p>
            <a:pPr lvl="1"/>
            <a:endParaRPr lang="de-DE" dirty="0"/>
          </a:p>
          <a:p>
            <a:r>
              <a:rPr lang="de-DE" dirty="0" smtClean="0"/>
              <a:t>Patterns</a:t>
            </a:r>
          </a:p>
          <a:p>
            <a:pPr lvl="1"/>
            <a:r>
              <a:rPr lang="de-DE" dirty="0" err="1" smtClean="0"/>
              <a:t>Grids</a:t>
            </a:r>
            <a:endParaRPr lang="de-DE" dirty="0" smtClean="0"/>
          </a:p>
          <a:p>
            <a:pPr lvl="1"/>
            <a:r>
              <a:rPr lang="de-DE" dirty="0" err="1" smtClean="0"/>
              <a:t>Dots</a:t>
            </a:r>
            <a:r>
              <a:rPr lang="de-DE" dirty="0" smtClean="0"/>
              <a:t>/</a:t>
            </a:r>
            <a:r>
              <a:rPr lang="de-DE" dirty="0" err="1" smtClean="0"/>
              <a:t>Spheres</a:t>
            </a:r>
            <a:endParaRPr lang="de-DE" dirty="0" smtClean="0"/>
          </a:p>
          <a:p>
            <a:pPr lvl="1"/>
            <a:r>
              <a:rPr lang="de-DE" b="1" dirty="0" err="1" smtClean="0"/>
              <a:t>Jittered</a:t>
            </a:r>
            <a:r>
              <a:rPr lang="de-DE" b="1" dirty="0" smtClean="0"/>
              <a:t> </a:t>
            </a:r>
            <a:r>
              <a:rPr lang="de-DE" b="1" dirty="0" err="1" smtClean="0"/>
              <a:t>patterns</a:t>
            </a:r>
            <a:endParaRPr lang="de-DE" b="1"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r>
              <a:rPr lang="de-DE" dirty="0"/>
              <a:t>Image Source: http://www.tri-nitro.com/project_mt_1_key_features.php</a:t>
            </a:r>
            <a:endParaRPr lang="de-DE" dirty="0" smtClean="0"/>
          </a:p>
          <a:p>
            <a:pPr>
              <a:defRPr/>
            </a:pPr>
            <a:endParaRPr lang="de-DE" dirty="0"/>
          </a:p>
        </p:txBody>
      </p:sp>
      <p:sp>
        <p:nvSpPr>
          <p:cNvPr id="4" name="Titel 3"/>
          <p:cNvSpPr>
            <a:spLocks noGrp="1"/>
          </p:cNvSpPr>
          <p:nvPr>
            <p:ph type="title"/>
          </p:nvPr>
        </p:nvSpPr>
        <p:spPr/>
        <p:txBody>
          <a:bodyPr/>
          <a:lstStyle/>
          <a:p>
            <a:r>
              <a:rPr lang="de-DE" dirty="0" smtClean="0"/>
              <a:t>Basic Generators</a:t>
            </a:r>
            <a:endParaRPr lang="de-DE" dirty="0"/>
          </a:p>
        </p:txBody>
      </p:sp>
      <p:pic>
        <p:nvPicPr>
          <p:cNvPr id="6146" name="Picture 2" descr="random transforma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35896" y="2780928"/>
            <a:ext cx="5383776"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552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upload.wikimedia.org/wikipedia/commons/8/80/Euclidean_Voronoi_Diagram.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60030" y="1846279"/>
            <a:ext cx="3893275" cy="3893275"/>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dirty="0" err="1" smtClean="0"/>
              <a:t>Grayscale</a:t>
            </a:r>
            <a:endParaRPr lang="de-DE" dirty="0" smtClean="0"/>
          </a:p>
          <a:p>
            <a:pPr lvl="1"/>
            <a:endParaRPr lang="de-DE" dirty="0"/>
          </a:p>
          <a:p>
            <a:r>
              <a:rPr lang="de-DE" dirty="0" smtClean="0"/>
              <a:t>Patterns</a:t>
            </a:r>
          </a:p>
          <a:p>
            <a:pPr lvl="1"/>
            <a:r>
              <a:rPr lang="de-DE" dirty="0" err="1" smtClean="0"/>
              <a:t>Grids</a:t>
            </a:r>
            <a:endParaRPr lang="de-DE" dirty="0" smtClean="0"/>
          </a:p>
          <a:p>
            <a:pPr lvl="1"/>
            <a:r>
              <a:rPr lang="de-DE" dirty="0" err="1" smtClean="0"/>
              <a:t>Dots</a:t>
            </a:r>
            <a:r>
              <a:rPr lang="de-DE" dirty="0" smtClean="0"/>
              <a:t>/</a:t>
            </a:r>
            <a:r>
              <a:rPr lang="de-DE" dirty="0" err="1" smtClean="0"/>
              <a:t>Spheres</a:t>
            </a:r>
            <a:endParaRPr lang="de-DE" dirty="0" smtClean="0"/>
          </a:p>
          <a:p>
            <a:pPr lvl="1"/>
            <a:r>
              <a:rPr lang="de-DE" dirty="0" err="1" smtClean="0"/>
              <a:t>Jittered</a:t>
            </a:r>
            <a:r>
              <a:rPr lang="de-DE" dirty="0" smtClean="0"/>
              <a:t> </a:t>
            </a:r>
            <a:r>
              <a:rPr lang="de-DE" dirty="0" err="1" smtClean="0"/>
              <a:t>patterns</a:t>
            </a:r>
            <a:endParaRPr lang="de-DE" dirty="0" smtClean="0"/>
          </a:p>
          <a:p>
            <a:pPr lvl="1"/>
            <a:r>
              <a:rPr lang="de-DE" b="1" dirty="0" err="1" smtClean="0"/>
              <a:t>Voronoi</a:t>
            </a:r>
            <a:r>
              <a:rPr lang="de-DE" b="1" dirty="0" smtClean="0"/>
              <a:t> </a:t>
            </a:r>
            <a:r>
              <a:rPr lang="de-DE" b="1" dirty="0" err="1" smtClean="0"/>
              <a:t>Diagram</a:t>
            </a:r>
            <a:endParaRPr lang="de-DE" b="1"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spTree>
    <p:extLst>
      <p:ext uri="{BB962C8B-B14F-4D97-AF65-F5344CB8AC3E}">
        <p14:creationId xmlns:p14="http://schemas.microsoft.com/office/powerpoint/2010/main" val="25598991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cochoy-jeremy.developpez.com/tutoriels/2d/introduction-bruit-perlin/images/perlin_noise.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0031" y="1846279"/>
            <a:ext cx="3893274" cy="3893275"/>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dirty="0" err="1" smtClean="0"/>
              <a:t>Grayscale</a:t>
            </a:r>
            <a:endParaRPr lang="de-DE" dirty="0" smtClean="0"/>
          </a:p>
          <a:p>
            <a:pPr lvl="1"/>
            <a:endParaRPr lang="de-DE" dirty="0"/>
          </a:p>
          <a:p>
            <a:r>
              <a:rPr lang="de-DE" dirty="0" smtClean="0"/>
              <a:t>Patterns</a:t>
            </a:r>
          </a:p>
          <a:p>
            <a:pPr lvl="1"/>
            <a:r>
              <a:rPr lang="de-DE" dirty="0" err="1" smtClean="0"/>
              <a:t>Grids</a:t>
            </a:r>
            <a:endParaRPr lang="de-DE" dirty="0" smtClean="0"/>
          </a:p>
          <a:p>
            <a:pPr lvl="1"/>
            <a:r>
              <a:rPr lang="de-DE" dirty="0" err="1" smtClean="0"/>
              <a:t>Dots</a:t>
            </a:r>
            <a:r>
              <a:rPr lang="de-DE" dirty="0" smtClean="0"/>
              <a:t>/</a:t>
            </a:r>
            <a:r>
              <a:rPr lang="de-DE" dirty="0" err="1" smtClean="0"/>
              <a:t>Spheres</a:t>
            </a:r>
            <a:endParaRPr lang="de-DE" dirty="0" smtClean="0"/>
          </a:p>
          <a:p>
            <a:pPr lvl="1"/>
            <a:r>
              <a:rPr lang="de-DE" dirty="0" err="1" smtClean="0"/>
              <a:t>Jittered</a:t>
            </a:r>
            <a:r>
              <a:rPr lang="de-DE" dirty="0" smtClean="0"/>
              <a:t> </a:t>
            </a:r>
            <a:r>
              <a:rPr lang="de-DE" dirty="0" err="1" smtClean="0"/>
              <a:t>patterns</a:t>
            </a:r>
            <a:endParaRPr lang="de-DE"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b="1" dirty="0" err="1" smtClean="0"/>
              <a:t>Perlin</a:t>
            </a:r>
            <a:r>
              <a:rPr lang="de-DE" b="1"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spTree>
    <p:extLst>
      <p:ext uri="{BB962C8B-B14F-4D97-AF65-F5344CB8AC3E}">
        <p14:creationId xmlns:p14="http://schemas.microsoft.com/office/powerpoint/2010/main" val="15791801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lstStyle/>
          <a:p>
            <a:r>
              <a:rPr lang="de-DE" dirty="0" err="1" smtClean="0"/>
              <a:t>Each</a:t>
            </a:r>
            <a:r>
              <a:rPr lang="de-DE" dirty="0" smtClean="0"/>
              <a:t> </a:t>
            </a:r>
            <a:r>
              <a:rPr lang="de-DE" dirty="0" err="1" smtClean="0"/>
              <a:t>pixel</a:t>
            </a:r>
            <a:r>
              <a:rPr lang="de-DE" dirty="0" smtClean="0"/>
              <a:t> </a:t>
            </a:r>
            <a:r>
              <a:rPr lang="de-DE" dirty="0" err="1" smtClean="0"/>
              <a:t>of</a:t>
            </a:r>
            <a:r>
              <a:rPr lang="de-DE" dirty="0" smtClean="0"/>
              <a:t> </a:t>
            </a:r>
            <a:r>
              <a:rPr lang="de-DE" dirty="0" err="1" smtClean="0"/>
              <a:t>the</a:t>
            </a:r>
            <a:r>
              <a:rPr lang="de-DE" dirty="0" smtClean="0"/>
              <a:t> </a:t>
            </a:r>
            <a:r>
              <a:rPr lang="de-DE" dirty="0" err="1" smtClean="0"/>
              <a:t>resulting</a:t>
            </a:r>
            <a:r>
              <a:rPr lang="de-DE" dirty="0" smtClean="0"/>
              <a:t> </a:t>
            </a:r>
            <a:r>
              <a:rPr lang="de-DE" dirty="0" err="1" smtClean="0"/>
              <a:t>image</a:t>
            </a:r>
            <a:r>
              <a:rPr lang="de-DE" dirty="0" smtClean="0"/>
              <a:t> </a:t>
            </a:r>
            <a:r>
              <a:rPr lang="de-DE" dirty="0" err="1" smtClean="0"/>
              <a:t>is</a:t>
            </a:r>
            <a:r>
              <a:rPr lang="de-DE" dirty="0" smtClean="0"/>
              <a:t> </a:t>
            </a:r>
            <a:r>
              <a:rPr lang="de-DE" dirty="0" err="1" smtClean="0"/>
              <a:t>based</a:t>
            </a:r>
            <a:r>
              <a:rPr lang="de-DE" dirty="0" smtClean="0"/>
              <a:t> on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pixels</a:t>
            </a:r>
            <a:r>
              <a:rPr lang="de-DE" dirty="0" smtClean="0"/>
              <a:t> </a:t>
            </a:r>
            <a:r>
              <a:rPr lang="de-DE" dirty="0" err="1" smtClean="0"/>
              <a:t>of</a:t>
            </a:r>
            <a:r>
              <a:rPr lang="de-DE" dirty="0" smtClean="0"/>
              <a:t> </a:t>
            </a:r>
            <a:r>
              <a:rPr lang="de-DE" dirty="0" err="1" smtClean="0"/>
              <a:t>the</a:t>
            </a:r>
            <a:r>
              <a:rPr lang="de-DE" dirty="0" smtClean="0"/>
              <a:t> </a:t>
            </a:r>
            <a:r>
              <a:rPr lang="de-DE" dirty="0" err="1" smtClean="0"/>
              <a:t>input</a:t>
            </a:r>
            <a:r>
              <a:rPr lang="de-DE" dirty="0" smtClean="0"/>
              <a:t> </a:t>
            </a:r>
            <a:r>
              <a:rPr lang="de-DE" dirty="0" err="1" smtClean="0"/>
              <a:t>image</a:t>
            </a:r>
            <a:endParaRPr lang="de-DE" dirty="0" smtClean="0"/>
          </a:p>
          <a:p>
            <a:endParaRPr lang="de-DE" dirty="0"/>
          </a:p>
          <a:p>
            <a:r>
              <a:rPr lang="de-DE" dirty="0" err="1" smtClean="0"/>
              <a:t>Remember</a:t>
            </a:r>
            <a:r>
              <a:rPr lang="de-DE" dirty="0" smtClean="0"/>
              <a:t> bilinear </a:t>
            </a:r>
            <a:r>
              <a:rPr lang="de-DE" dirty="0" err="1" smtClean="0"/>
              <a:t>filtering</a:t>
            </a:r>
            <a:r>
              <a:rPr lang="de-DE" dirty="0" smtClean="0"/>
              <a:t> </a:t>
            </a:r>
            <a:r>
              <a:rPr lang="de-DE" dirty="0" err="1" smtClean="0"/>
              <a:t>for</a:t>
            </a:r>
            <a:r>
              <a:rPr lang="de-DE" dirty="0" smtClean="0"/>
              <a:t> </a:t>
            </a:r>
            <a:r>
              <a:rPr lang="de-DE" dirty="0" err="1" smtClean="0"/>
              <a:t>texture</a:t>
            </a:r>
            <a:r>
              <a:rPr lang="de-DE" dirty="0" smtClean="0"/>
              <a:t> </a:t>
            </a:r>
            <a:r>
              <a:rPr lang="de-DE" dirty="0" err="1" smtClean="0"/>
              <a:t>lookups</a:t>
            </a:r>
            <a:endParaRPr lang="de-DE" dirty="0" smtClean="0"/>
          </a:p>
          <a:p>
            <a:pPr lvl="1"/>
            <a:r>
              <a:rPr lang="de-DE" dirty="0" err="1" smtClean="0"/>
              <a:t>We</a:t>
            </a:r>
            <a:r>
              <a:rPr lang="de-DE" dirty="0" smtClean="0"/>
              <a:t> </a:t>
            </a:r>
            <a:r>
              <a:rPr lang="de-DE" dirty="0" err="1" smtClean="0"/>
              <a:t>looked</a:t>
            </a:r>
            <a:r>
              <a:rPr lang="de-DE" dirty="0" smtClean="0"/>
              <a:t> </a:t>
            </a:r>
            <a:r>
              <a:rPr lang="de-DE" dirty="0" err="1" smtClean="0"/>
              <a:t>up</a:t>
            </a:r>
            <a:r>
              <a:rPr lang="de-DE" dirty="0" smtClean="0"/>
              <a:t> </a:t>
            </a:r>
            <a:r>
              <a:rPr lang="de-DE" dirty="0" err="1" smtClean="0"/>
              <a:t>the</a:t>
            </a:r>
            <a:r>
              <a:rPr lang="de-DE" dirty="0" smtClean="0"/>
              <a:t> </a:t>
            </a:r>
            <a:r>
              <a:rPr lang="de-DE" dirty="0" err="1" smtClean="0"/>
              <a:t>values</a:t>
            </a:r>
            <a:r>
              <a:rPr lang="de-DE" dirty="0" smtClean="0"/>
              <a:t> </a:t>
            </a:r>
            <a:r>
              <a:rPr lang="de-DE" dirty="0" err="1" smtClean="0"/>
              <a:t>of</a:t>
            </a:r>
            <a:r>
              <a:rPr lang="de-DE" dirty="0" smtClean="0"/>
              <a:t> 2x2 </a:t>
            </a:r>
            <a:r>
              <a:rPr lang="de-DE" dirty="0" err="1" smtClean="0"/>
              <a:t>pixels</a:t>
            </a:r>
            <a:r>
              <a:rPr lang="de-DE" dirty="0" smtClean="0"/>
              <a:t> </a:t>
            </a:r>
            <a:r>
              <a:rPr lang="de-DE" dirty="0" err="1" smtClean="0"/>
              <a:t>to</a:t>
            </a:r>
            <a:r>
              <a:rPr lang="de-DE" dirty="0" smtClean="0"/>
              <a:t> </a:t>
            </a:r>
            <a:r>
              <a:rPr lang="de-DE" dirty="0" err="1" smtClean="0"/>
              <a:t>get</a:t>
            </a:r>
            <a:r>
              <a:rPr lang="de-DE" dirty="0" smtClean="0"/>
              <a:t> a </a:t>
            </a:r>
            <a:r>
              <a:rPr lang="de-DE" dirty="0" err="1" smtClean="0"/>
              <a:t>value</a:t>
            </a:r>
            <a:r>
              <a:rPr lang="de-DE" dirty="0"/>
              <a:t> </a:t>
            </a:r>
            <a:r>
              <a:rPr lang="de-DE" dirty="0" err="1" smtClean="0"/>
              <a:t>for</a:t>
            </a:r>
            <a:r>
              <a:rPr lang="de-DE" dirty="0" smtClean="0"/>
              <a:t> </a:t>
            </a:r>
            <a:r>
              <a:rPr lang="de-DE" dirty="0" err="1" smtClean="0"/>
              <a:t>the</a:t>
            </a:r>
            <a:r>
              <a:rPr lang="de-DE" dirty="0" smtClean="0"/>
              <a:t> final </a:t>
            </a:r>
            <a:r>
              <a:rPr lang="de-DE" dirty="0" err="1" smtClean="0"/>
              <a:t>pixel</a:t>
            </a:r>
            <a:endParaRPr lang="de-DE" dirty="0" smtClean="0"/>
          </a:p>
          <a:p>
            <a:endParaRPr lang="de-DE" dirty="0"/>
          </a:p>
          <a:p>
            <a:r>
              <a:rPr lang="de-DE" dirty="0" smtClean="0"/>
              <a:t>Filter </a:t>
            </a:r>
            <a:r>
              <a:rPr lang="de-DE" dirty="0" err="1" smtClean="0"/>
              <a:t>kernel</a:t>
            </a:r>
            <a:endParaRPr lang="de-DE" dirty="0" smtClean="0"/>
          </a:p>
          <a:p>
            <a:pPr lvl="1"/>
            <a:r>
              <a:rPr lang="de-DE" dirty="0" err="1" smtClean="0"/>
              <a:t>Specifies</a:t>
            </a:r>
            <a:r>
              <a:rPr lang="de-DE" dirty="0" smtClean="0"/>
              <a:t> </a:t>
            </a:r>
            <a:r>
              <a:rPr lang="de-DE" dirty="0" err="1" smtClean="0"/>
              <a:t>the</a:t>
            </a:r>
            <a:r>
              <a:rPr lang="de-DE" dirty="0" smtClean="0"/>
              <a:t> </a:t>
            </a:r>
            <a:r>
              <a:rPr lang="de-DE" dirty="0" err="1" smtClean="0"/>
              <a:t>pixels</a:t>
            </a:r>
            <a:r>
              <a:rPr lang="de-DE" dirty="0" smtClean="0"/>
              <a:t> </a:t>
            </a:r>
            <a:r>
              <a:rPr lang="de-DE" dirty="0" err="1" smtClean="0"/>
              <a:t>we</a:t>
            </a:r>
            <a:r>
              <a:rPr lang="de-DE" dirty="0" smtClean="0"/>
              <a:t> </a:t>
            </a:r>
            <a:r>
              <a:rPr lang="de-DE" dirty="0" err="1" smtClean="0"/>
              <a:t>need</a:t>
            </a:r>
            <a:r>
              <a:rPr lang="de-DE" dirty="0" smtClean="0"/>
              <a:t> </a:t>
            </a:r>
            <a:r>
              <a:rPr lang="de-DE" dirty="0" err="1" smtClean="0"/>
              <a:t>to</a:t>
            </a:r>
            <a:r>
              <a:rPr lang="de-DE" dirty="0" smtClean="0"/>
              <a:t> sample </a:t>
            </a:r>
            <a:r>
              <a:rPr lang="de-DE" dirty="0" err="1" smtClean="0"/>
              <a:t>and</a:t>
            </a:r>
            <a:r>
              <a:rPr lang="de-DE" dirty="0" smtClean="0"/>
              <a:t> </a:t>
            </a:r>
            <a:r>
              <a:rPr lang="de-DE" dirty="0" err="1" smtClean="0"/>
              <a:t>the</a:t>
            </a:r>
            <a:r>
              <a:rPr lang="de-DE" dirty="0" smtClean="0"/>
              <a:t> </a:t>
            </a:r>
            <a:r>
              <a:rPr lang="de-DE" dirty="0" err="1" smtClean="0"/>
              <a:t>weights</a:t>
            </a:r>
            <a:r>
              <a:rPr lang="de-DE" dirty="0" smtClean="0"/>
              <a:t> </a:t>
            </a:r>
            <a:r>
              <a:rPr lang="de-DE" dirty="0" err="1" smtClean="0"/>
              <a:t>we</a:t>
            </a:r>
            <a:r>
              <a:rPr lang="de-DE" dirty="0" smtClean="0"/>
              <a:t> sample </a:t>
            </a:r>
            <a:r>
              <a:rPr lang="de-DE" dirty="0" err="1" smtClean="0"/>
              <a:t>them</a:t>
            </a:r>
            <a:r>
              <a:rPr lang="de-DE" dirty="0" smtClean="0"/>
              <a:t> </a:t>
            </a:r>
            <a:r>
              <a:rPr lang="de-DE" dirty="0" err="1" smtClean="0"/>
              <a:t>with</a:t>
            </a:r>
            <a:endParaRPr lang="de-DE" dirty="0" smtClean="0"/>
          </a:p>
          <a:p>
            <a:pPr lvl="1"/>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Filters - Basics</a:t>
            </a:r>
            <a:endParaRPr lang="de-DE" dirty="0"/>
          </a:p>
        </p:txBody>
      </p:sp>
      <p:pic>
        <p:nvPicPr>
          <p:cNvPr id="10242" name="Picture 2" descr="http://upload.wikimedia.org/wikipedia/commons/thumb/e/ea/BilinearInterpolation.svg/220px-BilinearInterpolation.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20072" y="2132856"/>
            <a:ext cx="3319636" cy="313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165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Move a box </a:t>
            </a:r>
            <a:r>
              <a:rPr lang="de-DE" dirty="0" err="1" smtClean="0"/>
              <a:t>over</a:t>
            </a:r>
            <a:r>
              <a:rPr lang="de-DE" dirty="0" smtClean="0"/>
              <a:t> </a:t>
            </a:r>
            <a:r>
              <a:rPr lang="de-DE" dirty="0" err="1" smtClean="0"/>
              <a:t>the</a:t>
            </a:r>
            <a:r>
              <a:rPr lang="de-DE" dirty="0" smtClean="0"/>
              <a:t> </a:t>
            </a:r>
            <a:r>
              <a:rPr lang="de-DE" dirty="0" err="1" smtClean="0"/>
              <a:t>image</a:t>
            </a:r>
            <a:endParaRPr lang="de-DE" dirty="0" smtClean="0"/>
          </a:p>
          <a:p>
            <a:pPr lvl="1"/>
            <a:r>
              <a:rPr lang="de-DE" dirty="0" smtClean="0"/>
              <a:t>New </a:t>
            </a:r>
            <a:r>
              <a:rPr lang="de-DE" dirty="0" err="1" smtClean="0"/>
              <a:t>pixel</a:t>
            </a:r>
            <a:r>
              <a:rPr lang="de-DE" dirty="0" smtClean="0"/>
              <a:t> = </a:t>
            </a:r>
            <a:r>
              <a:rPr lang="de-DE" dirty="0" err="1" smtClean="0"/>
              <a:t>Sum</a:t>
            </a:r>
            <a:r>
              <a:rPr lang="de-DE" dirty="0" smtClean="0"/>
              <a:t> </a:t>
            </a:r>
            <a:r>
              <a:rPr lang="de-DE" dirty="0" err="1" smtClean="0"/>
              <a:t>of</a:t>
            </a:r>
            <a:r>
              <a:rPr lang="de-DE" dirty="0" smtClean="0"/>
              <a:t> original </a:t>
            </a:r>
            <a:r>
              <a:rPr lang="de-DE" dirty="0" err="1" smtClean="0"/>
              <a:t>pixels</a:t>
            </a:r>
            <a:r>
              <a:rPr lang="de-DE" dirty="0" smtClean="0"/>
              <a:t> * </a:t>
            </a:r>
            <a:r>
              <a:rPr lang="de-DE" dirty="0" err="1" smtClean="0"/>
              <a:t>weights</a:t>
            </a:r>
            <a:endParaRPr lang="de-DE" dirty="0" smtClean="0"/>
          </a:p>
          <a:p>
            <a:pPr lvl="1"/>
            <a:r>
              <a:rPr lang="de-DE" dirty="0" err="1"/>
              <a:t>Iterate</a:t>
            </a:r>
            <a:r>
              <a:rPr lang="de-DE" dirty="0"/>
              <a:t> </a:t>
            </a:r>
            <a:r>
              <a:rPr lang="de-DE" dirty="0" err="1"/>
              <a:t>over</a:t>
            </a:r>
            <a:r>
              <a:rPr lang="de-DE" dirty="0"/>
              <a:t> </a:t>
            </a:r>
            <a:r>
              <a:rPr lang="de-DE" dirty="0" err="1"/>
              <a:t>the</a:t>
            </a:r>
            <a:r>
              <a:rPr lang="de-DE" dirty="0"/>
              <a:t> </a:t>
            </a:r>
            <a:r>
              <a:rPr lang="de-DE" dirty="0" err="1"/>
              <a:t>image</a:t>
            </a:r>
            <a:r>
              <a:rPr lang="de-DE" dirty="0"/>
              <a:t> </a:t>
            </a:r>
            <a:r>
              <a:rPr lang="de-DE" dirty="0" err="1"/>
              <a:t>and</a:t>
            </a:r>
            <a:r>
              <a:rPr lang="de-DE" dirty="0"/>
              <a:t> </a:t>
            </a:r>
            <a:r>
              <a:rPr lang="de-DE" dirty="0" err="1" smtClean="0"/>
              <a:t>calculate</a:t>
            </a:r>
            <a:r>
              <a:rPr lang="de-DE" dirty="0" smtClean="0"/>
              <a:t> </a:t>
            </a:r>
            <a:r>
              <a:rPr lang="de-DE" dirty="0" err="1" smtClean="0"/>
              <a:t>new</a:t>
            </a:r>
            <a:r>
              <a:rPr lang="de-DE" dirty="0" smtClean="0"/>
              <a:t> </a:t>
            </a:r>
            <a:r>
              <a:rPr lang="de-DE" dirty="0" err="1" smtClean="0"/>
              <a:t>pixels</a:t>
            </a:r>
            <a:endParaRPr lang="de-DE" dirty="0"/>
          </a:p>
          <a:p>
            <a:endParaRPr lang="de-DE" dirty="0"/>
          </a:p>
          <a:p>
            <a:r>
              <a:rPr lang="de-DE" dirty="0" smtClean="0"/>
              <a:t>Minimal Kernel </a:t>
            </a:r>
            <a:r>
              <a:rPr lang="de-DE" dirty="0" err="1" smtClean="0"/>
              <a:t>size</a:t>
            </a:r>
            <a:r>
              <a:rPr lang="de-DE" dirty="0" smtClean="0"/>
              <a:t>: 3x3</a:t>
            </a:r>
          </a:p>
          <a:p>
            <a:pPr lvl="1"/>
            <a:r>
              <a:rPr lang="de-DE" dirty="0" smtClean="0"/>
              <a:t>Size must </a:t>
            </a:r>
            <a:r>
              <a:rPr lang="de-DE" dirty="0" err="1" smtClean="0"/>
              <a:t>be</a:t>
            </a:r>
            <a:r>
              <a:rPr lang="de-DE" dirty="0" smtClean="0"/>
              <a:t> </a:t>
            </a:r>
            <a:r>
              <a:rPr lang="de-DE" dirty="0" err="1" smtClean="0"/>
              <a:t>odd</a:t>
            </a:r>
            <a:r>
              <a:rPr lang="de-DE" dirty="0" smtClean="0"/>
              <a:t> </a:t>
            </a:r>
            <a:r>
              <a:rPr lang="de-DE" dirty="0" err="1" smtClean="0"/>
              <a:t>numbers</a:t>
            </a:r>
            <a:r>
              <a:rPr lang="de-DE" dirty="0" smtClean="0"/>
              <a:t> (</a:t>
            </a:r>
            <a:r>
              <a:rPr lang="de-DE" dirty="0" smtClean="0">
                <a:sym typeface="Wingdings" panose="05000000000000000000" pitchFamily="2" charset="2"/>
              </a:rPr>
              <a:t> </a:t>
            </a:r>
            <a:r>
              <a:rPr lang="de-DE" dirty="0" err="1" smtClean="0">
                <a:sym typeface="Wingdings" panose="05000000000000000000" pitchFamily="2" charset="2"/>
              </a:rPr>
              <a:t>central</a:t>
            </a:r>
            <a:r>
              <a:rPr lang="de-DE" dirty="0" smtClean="0">
                <a:sym typeface="Wingdings" panose="05000000000000000000" pitchFamily="2" charset="2"/>
              </a:rPr>
              <a:t> </a:t>
            </a:r>
            <a:r>
              <a:rPr lang="de-DE" dirty="0" err="1" smtClean="0">
                <a:sym typeface="Wingdings" panose="05000000000000000000" pitchFamily="2" charset="2"/>
              </a:rPr>
              <a:t>pixel</a:t>
            </a:r>
            <a:r>
              <a:rPr lang="de-DE" dirty="0" smtClean="0">
                <a:sym typeface="Wingdings" panose="05000000000000000000" pitchFamily="2" charset="2"/>
              </a:rPr>
              <a:t>)</a:t>
            </a:r>
            <a:endParaRPr lang="de-DE" dirty="0" smtClean="0"/>
          </a:p>
          <a:p>
            <a:endParaRPr lang="de-DE" dirty="0"/>
          </a:p>
          <a:p>
            <a:r>
              <a:rPr lang="de-DE" dirty="0" smtClean="0"/>
              <a:t>In </a:t>
            </a:r>
            <a:r>
              <a:rPr lang="de-DE" dirty="0" err="1" smtClean="0"/>
              <a:t>the</a:t>
            </a:r>
            <a:r>
              <a:rPr lang="de-DE" dirty="0" smtClean="0"/>
              <a:t> </a:t>
            </a:r>
            <a:r>
              <a:rPr lang="de-DE" dirty="0" err="1" smtClean="0"/>
              <a:t>following</a:t>
            </a:r>
            <a:r>
              <a:rPr lang="de-DE" dirty="0" smtClean="0"/>
              <a:t> </a:t>
            </a:r>
            <a:r>
              <a:rPr lang="de-DE" dirty="0" err="1" smtClean="0"/>
              <a:t>slides</a:t>
            </a:r>
            <a:endParaRPr lang="de-DE" dirty="0"/>
          </a:p>
          <a:p>
            <a:pPr lvl="1"/>
            <a:r>
              <a:rPr lang="de-DE" dirty="0" err="1" smtClean="0"/>
              <a:t>Divide</a:t>
            </a:r>
            <a:r>
              <a:rPr lang="de-DE" dirty="0" smtClean="0"/>
              <a:t> </a:t>
            </a:r>
            <a:r>
              <a:rPr lang="de-DE" dirty="0" err="1" smtClean="0"/>
              <a:t>by</a:t>
            </a:r>
            <a:r>
              <a:rPr lang="de-DE" dirty="0" smtClean="0"/>
              <a:t> </a:t>
            </a:r>
            <a:r>
              <a:rPr lang="de-DE" dirty="0" err="1" smtClean="0"/>
              <a:t>the</a:t>
            </a:r>
            <a:r>
              <a:rPr lang="de-DE" dirty="0" smtClean="0"/>
              <a:t> </a:t>
            </a:r>
            <a:r>
              <a:rPr lang="de-DE" dirty="0" err="1" smtClean="0"/>
              <a:t>sum</a:t>
            </a:r>
            <a:r>
              <a:rPr lang="de-DE" dirty="0" smtClean="0"/>
              <a:t> </a:t>
            </a:r>
            <a:r>
              <a:rPr lang="de-DE" dirty="0" err="1" smtClean="0"/>
              <a:t>of</a:t>
            </a:r>
            <a:r>
              <a:rPr lang="de-DE" dirty="0" smtClean="0"/>
              <a:t> </a:t>
            </a:r>
            <a:r>
              <a:rPr lang="de-DE" dirty="0" err="1" smtClean="0"/>
              <a:t>the</a:t>
            </a:r>
            <a:r>
              <a:rPr lang="de-DE" dirty="0" smtClean="0"/>
              <a:t> </a:t>
            </a:r>
            <a:r>
              <a:rPr lang="de-DE" dirty="0" err="1" smtClean="0"/>
              <a:t>values</a:t>
            </a:r>
            <a:r>
              <a:rPr lang="de-DE" dirty="0" smtClean="0"/>
              <a:t> </a:t>
            </a:r>
            <a:r>
              <a:rPr lang="de-DE" dirty="0" err="1" smtClean="0"/>
              <a:t>of</a:t>
            </a:r>
            <a:r>
              <a:rPr lang="de-DE" dirty="0" smtClean="0"/>
              <a:t> </a:t>
            </a:r>
            <a:r>
              <a:rPr lang="de-DE" dirty="0" err="1" smtClean="0"/>
              <a:t>the</a:t>
            </a:r>
            <a:r>
              <a:rPr lang="de-DE" dirty="0" smtClean="0"/>
              <a:t> </a:t>
            </a:r>
            <a:r>
              <a:rPr lang="de-DE" dirty="0" err="1" smtClean="0"/>
              <a:t>kernel</a:t>
            </a:r>
            <a:r>
              <a:rPr lang="de-DE" dirty="0" smtClean="0"/>
              <a:t> </a:t>
            </a:r>
            <a:r>
              <a:rPr lang="de-DE" dirty="0" smtClean="0">
                <a:sym typeface="Wingdings" panose="05000000000000000000" pitchFamily="2" charset="2"/>
              </a:rPr>
              <a:t> </a:t>
            </a:r>
            <a:r>
              <a:rPr lang="de-DE" dirty="0" err="1" smtClean="0">
                <a:sym typeface="Wingdings" panose="05000000000000000000" pitchFamily="2" charset="2"/>
              </a:rPr>
              <a:t>Normalization</a:t>
            </a:r>
            <a:endParaRPr lang="de-DE" dirty="0"/>
          </a:p>
          <a:p>
            <a:pPr lvl="1"/>
            <a:r>
              <a:rPr lang="de-DE" dirty="0" err="1" smtClean="0"/>
              <a:t>Alternatively</a:t>
            </a:r>
            <a:r>
              <a:rPr lang="de-DE" dirty="0" smtClean="0"/>
              <a:t>, </a:t>
            </a:r>
            <a:r>
              <a:rPr lang="de-DE" dirty="0" err="1" smtClean="0"/>
              <a:t>floating</a:t>
            </a:r>
            <a:r>
              <a:rPr lang="de-DE" dirty="0" smtClean="0"/>
              <a:t> </a:t>
            </a:r>
            <a:r>
              <a:rPr lang="de-DE" dirty="0" err="1" smtClean="0"/>
              <a:t>point</a:t>
            </a:r>
            <a:r>
              <a:rPr lang="de-DE" dirty="0" smtClean="0"/>
              <a:t> </a:t>
            </a:r>
            <a:r>
              <a:rPr lang="de-DE" dirty="0" err="1" smtClean="0"/>
              <a:t>numbers</a:t>
            </a:r>
            <a:r>
              <a:rPr lang="de-DE" dirty="0" smtClean="0"/>
              <a:t> </a:t>
            </a:r>
            <a:r>
              <a:rPr lang="de-DE" dirty="0" err="1" smtClean="0"/>
              <a:t>could</a:t>
            </a:r>
            <a:r>
              <a:rPr lang="de-DE" dirty="0" smtClean="0"/>
              <a:t> </a:t>
            </a:r>
            <a:r>
              <a:rPr lang="de-DE" dirty="0" err="1" smtClean="0"/>
              <a:t>be</a:t>
            </a:r>
            <a:r>
              <a:rPr lang="de-DE" dirty="0" smtClean="0"/>
              <a:t> </a:t>
            </a:r>
            <a:r>
              <a:rPr lang="de-DE" dirty="0" err="1" smtClean="0"/>
              <a:t>used</a:t>
            </a:r>
            <a:r>
              <a:rPr lang="de-DE" dirty="0"/>
              <a:t>?</a:t>
            </a:r>
          </a:p>
          <a:p>
            <a:endParaRPr lang="de-DE" dirty="0"/>
          </a:p>
          <a:p>
            <a:r>
              <a:rPr lang="de-DE" dirty="0" err="1" smtClean="0"/>
              <a:t>How</a:t>
            </a:r>
            <a:r>
              <a:rPr lang="de-DE" dirty="0" smtClean="0"/>
              <a:t> </a:t>
            </a:r>
            <a:r>
              <a:rPr lang="de-DE" dirty="0" err="1" smtClean="0"/>
              <a:t>to</a:t>
            </a:r>
            <a:r>
              <a:rPr lang="de-DE" dirty="0" smtClean="0"/>
              <a:t> handle </a:t>
            </a:r>
            <a:r>
              <a:rPr lang="de-DE" dirty="0" err="1" smtClean="0"/>
              <a:t>edges</a:t>
            </a:r>
            <a:r>
              <a:rPr lang="de-DE" dirty="0" smtClean="0"/>
              <a:t>?</a:t>
            </a:r>
          </a:p>
          <a:p>
            <a:pPr lvl="1"/>
            <a:r>
              <a:rPr lang="de-DE" dirty="0" err="1" smtClean="0"/>
              <a:t>Similar</a:t>
            </a:r>
            <a:r>
              <a:rPr lang="de-DE" dirty="0" smtClean="0"/>
              <a:t> </a:t>
            </a:r>
            <a:r>
              <a:rPr lang="de-DE" dirty="0" err="1" smtClean="0"/>
              <a:t>to</a:t>
            </a:r>
            <a:r>
              <a:rPr lang="de-DE" dirty="0" smtClean="0"/>
              <a:t> </a:t>
            </a:r>
            <a:r>
              <a:rPr lang="de-DE" dirty="0" err="1" smtClean="0"/>
              <a:t>texture</a:t>
            </a:r>
            <a:r>
              <a:rPr lang="de-DE" dirty="0" smtClean="0"/>
              <a:t> </a:t>
            </a:r>
            <a:r>
              <a:rPr lang="de-DE" dirty="0" err="1" smtClean="0"/>
              <a:t>lookup</a:t>
            </a:r>
            <a:endParaRPr lang="de-DE" dirty="0" smtClean="0"/>
          </a:p>
          <a:p>
            <a:pPr lvl="1"/>
            <a:r>
              <a:rPr lang="de-DE" dirty="0" err="1" smtClean="0"/>
              <a:t>Extend</a:t>
            </a:r>
            <a:r>
              <a:rPr lang="de-DE" dirty="0" smtClean="0"/>
              <a:t> </a:t>
            </a:r>
            <a:r>
              <a:rPr lang="de-DE" dirty="0" err="1" smtClean="0"/>
              <a:t>the</a:t>
            </a:r>
            <a:r>
              <a:rPr lang="de-DE" dirty="0" smtClean="0"/>
              <a:t> </a:t>
            </a:r>
            <a:r>
              <a:rPr lang="de-DE" dirty="0" err="1" smtClean="0"/>
              <a:t>image</a:t>
            </a:r>
            <a:r>
              <a:rPr lang="de-DE" dirty="0" smtClean="0"/>
              <a:t>, </a:t>
            </a:r>
            <a:r>
              <a:rPr lang="de-DE" dirty="0" err="1" smtClean="0"/>
              <a:t>fill</a:t>
            </a:r>
            <a:r>
              <a:rPr lang="de-DE" dirty="0" smtClean="0"/>
              <a:t> </a:t>
            </a:r>
            <a:r>
              <a:rPr lang="de-DE" dirty="0" err="1" smtClean="0"/>
              <a:t>with</a:t>
            </a:r>
            <a:r>
              <a:rPr lang="de-DE" dirty="0" smtClean="0"/>
              <a:t> </a:t>
            </a:r>
            <a:r>
              <a:rPr lang="de-DE" dirty="0" err="1" smtClean="0"/>
              <a:t>constant</a:t>
            </a:r>
            <a:r>
              <a:rPr lang="de-DE" dirty="0" smtClean="0"/>
              <a:t> </a:t>
            </a:r>
            <a:r>
              <a:rPr lang="de-DE" dirty="0" err="1" smtClean="0"/>
              <a:t>color</a:t>
            </a:r>
            <a:r>
              <a:rPr lang="de-DE" dirty="0" smtClean="0"/>
              <a:t>, …</a:t>
            </a:r>
          </a:p>
          <a:p>
            <a:endParaRPr lang="de-DE" dirty="0"/>
          </a:p>
        </p:txBody>
      </p:sp>
      <p:sp>
        <p:nvSpPr>
          <p:cNvPr id="3" name="Fußzeilenplatzhalter 2"/>
          <p:cNvSpPr>
            <a:spLocks noGrp="1"/>
          </p:cNvSpPr>
          <p:nvPr>
            <p:ph type="ftr" sz="quarter" idx="10"/>
          </p:nvPr>
        </p:nvSpPr>
        <p:spPr/>
        <p:txBody>
          <a:bodyPr/>
          <a:lstStyle/>
          <a:p>
            <a:pPr>
              <a:defRPr/>
            </a:pPr>
            <a:r>
              <a:rPr lang="de-DE" dirty="0" smtClean="0"/>
              <a:t>Image </a:t>
            </a:r>
            <a:r>
              <a:rPr lang="de-DE" dirty="0" err="1" smtClean="0"/>
              <a:t>source</a:t>
            </a:r>
            <a:r>
              <a:rPr lang="de-DE" dirty="0" smtClean="0"/>
              <a:t> </a:t>
            </a:r>
            <a:r>
              <a:rPr lang="de-DE" dirty="0" err="1" smtClean="0"/>
              <a:t>for</a:t>
            </a:r>
            <a:r>
              <a:rPr lang="de-DE" dirty="0" smtClean="0"/>
              <a:t> </a:t>
            </a:r>
            <a:r>
              <a:rPr lang="de-DE" dirty="0" err="1" smtClean="0"/>
              <a:t>next</a:t>
            </a:r>
            <a:r>
              <a:rPr lang="de-DE" dirty="0" smtClean="0"/>
              <a:t> </a:t>
            </a:r>
            <a:r>
              <a:rPr lang="de-DE" dirty="0" err="1" smtClean="0"/>
              <a:t>slides</a:t>
            </a:r>
            <a:r>
              <a:rPr lang="de-DE" dirty="0" smtClean="0"/>
              <a:t>: </a:t>
            </a:r>
            <a:r>
              <a:rPr lang="en-US" dirty="0"/>
              <a:t>http://tech-algorithm.com/articles/boxfiltering/</a:t>
            </a:r>
            <a:endParaRPr lang="de-DE" dirty="0"/>
          </a:p>
          <a:p>
            <a:pPr>
              <a:defRPr/>
            </a:pPr>
            <a:endParaRPr lang="de-DE" dirty="0" smtClean="0"/>
          </a:p>
          <a:p>
            <a:pPr>
              <a:defRPr/>
            </a:pPr>
            <a:endParaRPr lang="de-DE" dirty="0"/>
          </a:p>
        </p:txBody>
      </p:sp>
      <p:sp>
        <p:nvSpPr>
          <p:cNvPr id="4" name="Titel 3"/>
          <p:cNvSpPr>
            <a:spLocks noGrp="1"/>
          </p:cNvSpPr>
          <p:nvPr>
            <p:ph type="title"/>
          </p:nvPr>
        </p:nvSpPr>
        <p:spPr/>
        <p:txBody>
          <a:bodyPr/>
          <a:lstStyle/>
          <a:p>
            <a:r>
              <a:rPr lang="de-DE" dirty="0" smtClean="0"/>
              <a:t>Box </a:t>
            </a:r>
            <a:r>
              <a:rPr lang="de-DE" dirty="0" err="1" smtClean="0"/>
              <a:t>filter</a:t>
            </a:r>
            <a:endParaRPr lang="de-DE" dirty="0"/>
          </a:p>
        </p:txBody>
      </p:sp>
      <p:sp>
        <p:nvSpPr>
          <p:cNvPr id="5" name="Rechteck 4"/>
          <p:cNvSpPr/>
          <p:nvPr/>
        </p:nvSpPr>
        <p:spPr bwMode="auto">
          <a:xfrm>
            <a:off x="6372200" y="1916832"/>
            <a:ext cx="2376264" cy="158417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endParaRPr>
          </a:p>
        </p:txBody>
      </p:sp>
      <p:grpSp>
        <p:nvGrpSpPr>
          <p:cNvPr id="8" name="Gruppieren 7"/>
          <p:cNvGrpSpPr/>
          <p:nvPr/>
        </p:nvGrpSpPr>
        <p:grpSpPr>
          <a:xfrm>
            <a:off x="6372200" y="1916832"/>
            <a:ext cx="288032" cy="288032"/>
            <a:chOff x="6660232" y="4365104"/>
            <a:chExt cx="288032" cy="288032"/>
          </a:xfrm>
        </p:grpSpPr>
        <p:sp>
          <p:nvSpPr>
            <p:cNvPr id="6" name="Rechteck 5"/>
            <p:cNvSpPr/>
            <p:nvPr/>
          </p:nvSpPr>
          <p:spPr bwMode="auto">
            <a:xfrm>
              <a:off x="6660232" y="4365104"/>
              <a:ext cx="288032" cy="288032"/>
            </a:xfrm>
            <a:prstGeom prst="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endParaRPr>
            </a:p>
          </p:txBody>
        </p:sp>
        <p:sp>
          <p:nvSpPr>
            <p:cNvPr id="7" name="Ellipse 6"/>
            <p:cNvSpPr/>
            <p:nvPr/>
          </p:nvSpPr>
          <p:spPr bwMode="auto">
            <a:xfrm>
              <a:off x="6732240" y="4437112"/>
              <a:ext cx="144016" cy="144016"/>
            </a:xfrm>
            <a:prstGeom prst="ellipse">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endParaRPr>
            </a:p>
          </p:txBody>
        </p:sp>
      </p:grpSp>
    </p:spTree>
    <p:extLst>
      <p:ext uri="{BB962C8B-B14F-4D97-AF65-F5344CB8AC3E}">
        <p14:creationId xmlns:p14="http://schemas.microsoft.com/office/powerpoint/2010/main" val="301198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23628 -2.96296E-6 " pathEditMode="relative" rAng="0" ptsTypes="AA">
                                      <p:cBhvr>
                                        <p:cTn id="6" dur="2000" fill="hold"/>
                                        <p:tgtEl>
                                          <p:spTgt spid="8"/>
                                        </p:tgtEl>
                                        <p:attrNameLst>
                                          <p:attrName>ppt_x</p:attrName>
                                          <p:attrName>ppt_y</p:attrName>
                                        </p:attrNameLst>
                                      </p:cBhvr>
                                      <p:rCtr x="118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Unfiltered</a:t>
            </a:r>
            <a:r>
              <a:rPr lang="de-DE" dirty="0" smtClean="0"/>
              <a:t> </a:t>
            </a:r>
            <a:r>
              <a:rPr lang="de-DE" dirty="0" err="1" smtClean="0"/>
              <a:t>image</a:t>
            </a:r>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r>
              <a:rPr lang="de-DE" dirty="0" err="1" smtClean="0"/>
              <a:t>Smoothing</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Box </a:t>
            </a:r>
            <a:r>
              <a:rPr lang="de-DE" dirty="0" err="1" smtClean="0"/>
              <a:t>filter</a:t>
            </a:r>
            <a:r>
              <a:rPr lang="de-DE" dirty="0" smtClean="0"/>
              <a:t> </a:t>
            </a:r>
            <a:r>
              <a:rPr lang="de-DE" dirty="0" err="1" smtClean="0"/>
              <a:t>results</a:t>
            </a:r>
            <a:endParaRPr lang="de-DE" dirty="0"/>
          </a:p>
        </p:txBody>
      </p:sp>
      <p:pic>
        <p:nvPicPr>
          <p:cNvPr id="7" name="Bild 6"/>
          <p:cNvPicPr>
            <a:picLocks noChangeAspect="1"/>
          </p:cNvPicPr>
          <p:nvPr/>
        </p:nvPicPr>
        <p:blipFill>
          <a:blip r:embed="rId2"/>
          <a:stretch>
            <a:fillRect/>
          </a:stretch>
        </p:blipFill>
        <p:spPr>
          <a:xfrm>
            <a:off x="2843808" y="2636912"/>
            <a:ext cx="914400" cy="952500"/>
          </a:xfrm>
          <a:prstGeom prst="rect">
            <a:avLst/>
          </a:prstGeom>
        </p:spPr>
      </p:pic>
      <p:pic>
        <p:nvPicPr>
          <p:cNvPr id="8" name="Bild 7"/>
          <p:cNvPicPr>
            <a:picLocks noChangeAspect="1"/>
          </p:cNvPicPr>
          <p:nvPr/>
        </p:nvPicPr>
        <p:blipFill>
          <a:blip r:embed="rId3"/>
          <a:stretch>
            <a:fillRect/>
          </a:stretch>
        </p:blipFill>
        <p:spPr>
          <a:xfrm>
            <a:off x="4211960" y="2132856"/>
            <a:ext cx="3484240" cy="1795126"/>
          </a:xfrm>
          <a:prstGeom prst="rect">
            <a:avLst/>
          </a:prstGeom>
        </p:spPr>
      </p:pic>
      <p:pic>
        <p:nvPicPr>
          <p:cNvPr id="9" name="Bild 8"/>
          <p:cNvPicPr>
            <a:picLocks noChangeAspect="1"/>
          </p:cNvPicPr>
          <p:nvPr/>
        </p:nvPicPr>
        <p:blipFill>
          <a:blip r:embed="rId4"/>
          <a:stretch>
            <a:fillRect/>
          </a:stretch>
        </p:blipFill>
        <p:spPr>
          <a:xfrm>
            <a:off x="2843808" y="4725144"/>
            <a:ext cx="850900" cy="952500"/>
          </a:xfrm>
          <a:prstGeom prst="rect">
            <a:avLst/>
          </a:prstGeom>
        </p:spPr>
      </p:pic>
      <p:pic>
        <p:nvPicPr>
          <p:cNvPr id="10" name="Bild 9"/>
          <p:cNvPicPr>
            <a:picLocks noChangeAspect="1"/>
          </p:cNvPicPr>
          <p:nvPr/>
        </p:nvPicPr>
        <p:blipFill>
          <a:blip r:embed="rId5"/>
          <a:stretch>
            <a:fillRect/>
          </a:stretch>
        </p:blipFill>
        <p:spPr>
          <a:xfrm>
            <a:off x="4211960" y="4293096"/>
            <a:ext cx="3456384" cy="1773949"/>
          </a:xfrm>
          <a:prstGeom prst="rect">
            <a:avLst/>
          </a:prstGeom>
        </p:spPr>
      </p:pic>
    </p:spTree>
    <p:extLst>
      <p:ext uri="{BB962C8B-B14F-4D97-AF65-F5344CB8AC3E}">
        <p14:creationId xmlns:p14="http://schemas.microsoft.com/office/powerpoint/2010/main" val="19130543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Sharpening</a:t>
            </a:r>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r>
              <a:rPr lang="de-DE" dirty="0" err="1" smtClean="0"/>
              <a:t>Raised</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Box </a:t>
            </a:r>
            <a:r>
              <a:rPr lang="de-DE" dirty="0" err="1" smtClean="0"/>
              <a:t>filter</a:t>
            </a:r>
            <a:r>
              <a:rPr lang="de-DE" dirty="0" smtClean="0"/>
              <a:t> </a:t>
            </a:r>
            <a:r>
              <a:rPr lang="de-DE" dirty="0" err="1" smtClean="0"/>
              <a:t>results</a:t>
            </a:r>
            <a:endParaRPr lang="de-DE" dirty="0"/>
          </a:p>
        </p:txBody>
      </p:sp>
      <p:pic>
        <p:nvPicPr>
          <p:cNvPr id="5" name="Bild 4"/>
          <p:cNvPicPr>
            <a:picLocks noChangeAspect="1"/>
          </p:cNvPicPr>
          <p:nvPr/>
        </p:nvPicPr>
        <p:blipFill>
          <a:blip r:embed="rId2"/>
          <a:stretch>
            <a:fillRect/>
          </a:stretch>
        </p:blipFill>
        <p:spPr>
          <a:xfrm>
            <a:off x="4644008" y="1556792"/>
            <a:ext cx="4363492" cy="2239511"/>
          </a:xfrm>
          <a:prstGeom prst="rect">
            <a:avLst/>
          </a:prstGeom>
        </p:spPr>
      </p:pic>
      <p:pic>
        <p:nvPicPr>
          <p:cNvPr id="6" name="Bild 5"/>
          <p:cNvPicPr>
            <a:picLocks noChangeAspect="1"/>
          </p:cNvPicPr>
          <p:nvPr/>
        </p:nvPicPr>
        <p:blipFill>
          <a:blip r:embed="rId3"/>
          <a:stretch>
            <a:fillRect/>
          </a:stretch>
        </p:blipFill>
        <p:spPr>
          <a:xfrm>
            <a:off x="1835696" y="2348880"/>
            <a:ext cx="1270000" cy="952500"/>
          </a:xfrm>
          <a:prstGeom prst="rect">
            <a:avLst/>
          </a:prstGeom>
        </p:spPr>
      </p:pic>
      <p:pic>
        <p:nvPicPr>
          <p:cNvPr id="11" name="Bild 10"/>
          <p:cNvPicPr>
            <a:picLocks noChangeAspect="1"/>
          </p:cNvPicPr>
          <p:nvPr/>
        </p:nvPicPr>
        <p:blipFill>
          <a:blip r:embed="rId4"/>
          <a:stretch>
            <a:fillRect/>
          </a:stretch>
        </p:blipFill>
        <p:spPr>
          <a:xfrm>
            <a:off x="4644008" y="4077072"/>
            <a:ext cx="4349341" cy="2232248"/>
          </a:xfrm>
          <a:prstGeom prst="rect">
            <a:avLst/>
          </a:prstGeom>
        </p:spPr>
      </p:pic>
      <p:pic>
        <p:nvPicPr>
          <p:cNvPr id="12" name="Bild 11"/>
          <p:cNvPicPr>
            <a:picLocks noChangeAspect="1"/>
          </p:cNvPicPr>
          <p:nvPr/>
        </p:nvPicPr>
        <p:blipFill>
          <a:blip r:embed="rId5"/>
          <a:stretch>
            <a:fillRect/>
          </a:stretch>
        </p:blipFill>
        <p:spPr>
          <a:xfrm>
            <a:off x="1835696" y="4941168"/>
            <a:ext cx="1066800" cy="952500"/>
          </a:xfrm>
          <a:prstGeom prst="rect">
            <a:avLst/>
          </a:prstGeom>
        </p:spPr>
      </p:pic>
    </p:spTree>
    <p:extLst>
      <p:ext uri="{BB962C8B-B14F-4D97-AF65-F5344CB8AC3E}">
        <p14:creationId xmlns:p14="http://schemas.microsoft.com/office/powerpoint/2010/main" val="41991789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Motion </a:t>
            </a:r>
            <a:r>
              <a:rPr lang="de-DE" dirty="0" err="1" smtClean="0"/>
              <a:t>Blur</a:t>
            </a:r>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r>
              <a:rPr lang="de-DE" dirty="0" smtClean="0"/>
              <a:t>Edge </a:t>
            </a:r>
            <a:r>
              <a:rPr lang="de-DE" dirty="0" err="1" smtClean="0"/>
              <a:t>Detection</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Box </a:t>
            </a:r>
            <a:r>
              <a:rPr lang="de-DE" dirty="0" err="1" smtClean="0"/>
              <a:t>filter</a:t>
            </a:r>
            <a:r>
              <a:rPr lang="de-DE" dirty="0" smtClean="0"/>
              <a:t> </a:t>
            </a:r>
            <a:r>
              <a:rPr lang="de-DE" dirty="0" err="1" smtClean="0"/>
              <a:t>results</a:t>
            </a:r>
            <a:endParaRPr lang="de-DE" dirty="0"/>
          </a:p>
        </p:txBody>
      </p:sp>
      <p:pic>
        <p:nvPicPr>
          <p:cNvPr id="5" name="Bild 4"/>
          <p:cNvPicPr>
            <a:picLocks noChangeAspect="1"/>
          </p:cNvPicPr>
          <p:nvPr/>
        </p:nvPicPr>
        <p:blipFill>
          <a:blip r:embed="rId2"/>
          <a:stretch>
            <a:fillRect/>
          </a:stretch>
        </p:blipFill>
        <p:spPr>
          <a:xfrm>
            <a:off x="4283968" y="1844825"/>
            <a:ext cx="3928437" cy="2016224"/>
          </a:xfrm>
          <a:prstGeom prst="rect">
            <a:avLst/>
          </a:prstGeom>
        </p:spPr>
      </p:pic>
      <p:pic>
        <p:nvPicPr>
          <p:cNvPr id="6" name="Bild 5"/>
          <p:cNvPicPr>
            <a:picLocks noChangeAspect="1"/>
          </p:cNvPicPr>
          <p:nvPr/>
        </p:nvPicPr>
        <p:blipFill>
          <a:blip r:embed="rId3"/>
          <a:stretch>
            <a:fillRect/>
          </a:stretch>
        </p:blipFill>
        <p:spPr>
          <a:xfrm>
            <a:off x="2411760" y="2348880"/>
            <a:ext cx="914400" cy="952500"/>
          </a:xfrm>
          <a:prstGeom prst="rect">
            <a:avLst/>
          </a:prstGeom>
        </p:spPr>
      </p:pic>
      <p:pic>
        <p:nvPicPr>
          <p:cNvPr id="11" name="Bild 10"/>
          <p:cNvPicPr>
            <a:picLocks noChangeAspect="1"/>
          </p:cNvPicPr>
          <p:nvPr/>
        </p:nvPicPr>
        <p:blipFill>
          <a:blip r:embed="rId4"/>
          <a:stretch>
            <a:fillRect/>
          </a:stretch>
        </p:blipFill>
        <p:spPr>
          <a:xfrm>
            <a:off x="4283968" y="4221088"/>
            <a:ext cx="3888432" cy="1995692"/>
          </a:xfrm>
          <a:prstGeom prst="rect">
            <a:avLst/>
          </a:prstGeom>
        </p:spPr>
      </p:pic>
      <p:pic>
        <p:nvPicPr>
          <p:cNvPr id="12" name="Bild 11"/>
          <p:cNvPicPr>
            <a:picLocks noChangeAspect="1"/>
          </p:cNvPicPr>
          <p:nvPr/>
        </p:nvPicPr>
        <p:blipFill>
          <a:blip r:embed="rId5"/>
          <a:stretch>
            <a:fillRect/>
          </a:stretch>
        </p:blipFill>
        <p:spPr>
          <a:xfrm>
            <a:off x="2267744" y="4797152"/>
            <a:ext cx="1270000" cy="952500"/>
          </a:xfrm>
          <a:prstGeom prst="rect">
            <a:avLst/>
          </a:prstGeom>
        </p:spPr>
      </p:pic>
    </p:spTree>
    <p:extLst>
      <p:ext uri="{BB962C8B-B14F-4D97-AF65-F5344CB8AC3E}">
        <p14:creationId xmlns:p14="http://schemas.microsoft.com/office/powerpoint/2010/main" val="130420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normAutofit fontScale="92500" lnSpcReduction="10000"/>
          </a:bodyPr>
          <a:lstStyle/>
          <a:p>
            <a:r>
              <a:rPr lang="de-DE" dirty="0" smtClean="0"/>
              <a:t>In </a:t>
            </a:r>
            <a:r>
              <a:rPr lang="de-DE" dirty="0" err="1" smtClean="0"/>
              <a:t>one</a:t>
            </a:r>
            <a:r>
              <a:rPr lang="de-DE" dirty="0" smtClean="0"/>
              <a:t> </a:t>
            </a:r>
            <a:r>
              <a:rPr lang="de-DE" dirty="0" err="1" smtClean="0"/>
              <a:t>dimension</a:t>
            </a:r>
            <a:endParaRPr lang="de-DE" dirty="0" smtClean="0"/>
          </a:p>
          <a:p>
            <a:pPr lvl="1"/>
            <a:r>
              <a:rPr lang="el-GR" dirty="0" smtClean="0"/>
              <a:t>σ</a:t>
            </a:r>
            <a:r>
              <a:rPr lang="de-DE" dirty="0" smtClean="0"/>
              <a:t> </a:t>
            </a:r>
            <a:r>
              <a:rPr lang="de-DE" dirty="0" err="1" smtClean="0"/>
              <a:t>is</a:t>
            </a:r>
            <a:r>
              <a:rPr lang="de-DE" dirty="0" smtClean="0"/>
              <a:t> </a:t>
            </a:r>
            <a:r>
              <a:rPr lang="de-DE" dirty="0" err="1" smtClean="0"/>
              <a:t>the</a:t>
            </a:r>
            <a:r>
              <a:rPr lang="de-DE" dirty="0" smtClean="0"/>
              <a:t> </a:t>
            </a:r>
            <a:r>
              <a:rPr lang="de-DE" dirty="0" err="1" smtClean="0"/>
              <a:t>standard</a:t>
            </a:r>
            <a:r>
              <a:rPr lang="de-DE" dirty="0" smtClean="0"/>
              <a:t> </a:t>
            </a:r>
            <a:r>
              <a:rPr lang="de-DE" dirty="0" err="1" smtClean="0"/>
              <a:t>deviation</a:t>
            </a:r>
            <a:endParaRPr lang="de-DE" dirty="0"/>
          </a:p>
          <a:p>
            <a:pPr lvl="1"/>
            <a:r>
              <a:rPr lang="el-GR" b="1" dirty="0" smtClean="0"/>
              <a:t>μ</a:t>
            </a:r>
            <a:r>
              <a:rPr lang="de-DE" b="1" dirty="0" smtClean="0"/>
              <a:t> </a:t>
            </a:r>
            <a:r>
              <a:rPr lang="de-DE" dirty="0" err="1" smtClean="0"/>
              <a:t>is</a:t>
            </a:r>
            <a:r>
              <a:rPr lang="de-DE" dirty="0" smtClean="0"/>
              <a:t> not in </a:t>
            </a:r>
            <a:r>
              <a:rPr lang="de-DE" dirty="0" err="1" smtClean="0"/>
              <a:t>the</a:t>
            </a:r>
            <a:r>
              <a:rPr lang="de-DE" dirty="0" smtClean="0"/>
              <a:t> </a:t>
            </a:r>
            <a:r>
              <a:rPr lang="de-DE" dirty="0" err="1" smtClean="0"/>
              <a:t>formula</a:t>
            </a:r>
            <a:r>
              <a:rPr lang="de-DE" dirty="0" smtClean="0"/>
              <a:t> </a:t>
            </a:r>
            <a:r>
              <a:rPr lang="de-DE" dirty="0" smtClean="0">
                <a:sym typeface="Wingdings"/>
              </a:rPr>
              <a:t> </a:t>
            </a:r>
            <a:r>
              <a:rPr lang="el-GR" b="1" dirty="0"/>
              <a:t>μ</a:t>
            </a:r>
            <a:r>
              <a:rPr lang="de-DE" dirty="0" smtClean="0">
                <a:sym typeface="Wingdings"/>
              </a:rPr>
              <a:t> = 0</a:t>
            </a:r>
          </a:p>
          <a:p>
            <a:endParaRPr lang="de-DE" dirty="0">
              <a:sym typeface="Wingdings"/>
            </a:endParaRPr>
          </a:p>
          <a:p>
            <a:r>
              <a:rPr lang="de-DE" dirty="0" err="1" smtClean="0">
                <a:sym typeface="Wingdings"/>
              </a:rPr>
              <a:t>Calculation</a:t>
            </a:r>
            <a:r>
              <a:rPr lang="de-DE" dirty="0" smtClean="0">
                <a:sym typeface="Wingdings"/>
              </a:rPr>
              <a:t> </a:t>
            </a:r>
            <a:r>
              <a:rPr lang="de-DE" dirty="0" err="1" smtClean="0">
                <a:sym typeface="Wingdings"/>
              </a:rPr>
              <a:t>of</a:t>
            </a:r>
            <a:r>
              <a:rPr lang="de-DE" dirty="0" smtClean="0">
                <a:sym typeface="Wingdings"/>
              </a:rPr>
              <a:t> </a:t>
            </a:r>
            <a:r>
              <a:rPr lang="de-DE" dirty="0" err="1" smtClean="0">
                <a:sym typeface="Wingdings"/>
              </a:rPr>
              <a:t>the</a:t>
            </a:r>
            <a:r>
              <a:rPr lang="de-DE" dirty="0" smtClean="0">
                <a:sym typeface="Wingdings"/>
              </a:rPr>
              <a:t> </a:t>
            </a:r>
            <a:r>
              <a:rPr lang="de-DE" dirty="0" err="1" smtClean="0">
                <a:sym typeface="Wingdings"/>
              </a:rPr>
              <a:t>kernel</a:t>
            </a:r>
            <a:endParaRPr lang="de-DE" dirty="0" smtClean="0">
              <a:sym typeface="Wingdings"/>
            </a:endParaRPr>
          </a:p>
          <a:p>
            <a:pPr lvl="1"/>
            <a:r>
              <a:rPr lang="de-DE" dirty="0" smtClean="0">
                <a:sym typeface="Wingdings"/>
              </a:rPr>
              <a:t>In </a:t>
            </a:r>
            <a:r>
              <a:rPr lang="de-DE" dirty="0" err="1" smtClean="0">
                <a:sym typeface="Wingdings"/>
              </a:rPr>
              <a:t>theory</a:t>
            </a:r>
            <a:r>
              <a:rPr lang="de-DE" dirty="0" smtClean="0">
                <a:sym typeface="Wingdings"/>
              </a:rPr>
              <a:t>, G(x) </a:t>
            </a:r>
            <a:r>
              <a:rPr lang="de-DE" dirty="0" err="1" smtClean="0">
                <a:sym typeface="Wingdings"/>
              </a:rPr>
              <a:t>would</a:t>
            </a:r>
            <a:r>
              <a:rPr lang="de-DE" dirty="0" smtClean="0">
                <a:sym typeface="Wingdings"/>
              </a:rPr>
              <a:t> </a:t>
            </a:r>
            <a:r>
              <a:rPr lang="de-DE" dirty="0" err="1" smtClean="0">
                <a:sym typeface="Wingdings"/>
              </a:rPr>
              <a:t>never</a:t>
            </a:r>
            <a:r>
              <a:rPr lang="de-DE" dirty="0" smtClean="0">
                <a:sym typeface="Wingdings"/>
              </a:rPr>
              <a:t> </a:t>
            </a:r>
            <a:r>
              <a:rPr lang="de-DE" dirty="0" err="1" smtClean="0">
                <a:sym typeface="Wingdings"/>
              </a:rPr>
              <a:t>be</a:t>
            </a:r>
            <a:r>
              <a:rPr lang="de-DE" dirty="0" smtClean="0">
                <a:sym typeface="Wingdings"/>
              </a:rPr>
              <a:t> 0</a:t>
            </a:r>
          </a:p>
          <a:p>
            <a:pPr lvl="1"/>
            <a:r>
              <a:rPr lang="de-DE" dirty="0" smtClean="0">
                <a:sym typeface="Wingdings"/>
              </a:rPr>
              <a:t>But in </a:t>
            </a:r>
            <a:r>
              <a:rPr lang="de-DE" dirty="0" err="1" smtClean="0">
                <a:sym typeface="Wingdings"/>
              </a:rPr>
              <a:t>practice</a:t>
            </a:r>
            <a:r>
              <a:rPr lang="de-DE" dirty="0" smtClean="0">
                <a:sym typeface="Wingdings"/>
              </a:rPr>
              <a:t>, all </a:t>
            </a:r>
            <a:r>
              <a:rPr lang="de-DE" dirty="0" err="1" smtClean="0">
                <a:sym typeface="Wingdings"/>
              </a:rPr>
              <a:t>values</a:t>
            </a:r>
            <a:r>
              <a:rPr lang="de-DE" dirty="0" smtClean="0">
                <a:sym typeface="Wingdings"/>
              </a:rPr>
              <a:t> </a:t>
            </a:r>
            <a:r>
              <a:rPr lang="de-DE" dirty="0" err="1" smtClean="0">
                <a:sym typeface="Wingdings"/>
              </a:rPr>
              <a:t>further</a:t>
            </a:r>
            <a:r>
              <a:rPr lang="de-DE" dirty="0" smtClean="0">
                <a:sym typeface="Wingdings"/>
              </a:rPr>
              <a:t> </a:t>
            </a:r>
            <a:r>
              <a:rPr lang="de-DE" dirty="0" err="1" smtClean="0">
                <a:sym typeface="Wingdings"/>
              </a:rPr>
              <a:t>away</a:t>
            </a:r>
            <a:r>
              <a:rPr lang="de-DE" dirty="0" smtClean="0">
                <a:sym typeface="Wingdings"/>
              </a:rPr>
              <a:t> </a:t>
            </a:r>
            <a:r>
              <a:rPr lang="de-DE" dirty="0" err="1" smtClean="0">
                <a:sym typeface="Wingdings"/>
              </a:rPr>
              <a:t>from</a:t>
            </a:r>
            <a:r>
              <a:rPr lang="de-DE" dirty="0" smtClean="0">
                <a:sym typeface="Wingdings"/>
              </a:rPr>
              <a:t> 0 </a:t>
            </a:r>
            <a:r>
              <a:rPr lang="de-DE" dirty="0" err="1" smtClean="0">
                <a:sym typeface="Wingdings"/>
              </a:rPr>
              <a:t>than</a:t>
            </a:r>
            <a:r>
              <a:rPr lang="de-DE" dirty="0" smtClean="0">
                <a:sym typeface="Wingdings"/>
              </a:rPr>
              <a:t> ~3</a:t>
            </a:r>
            <a:r>
              <a:rPr lang="el-GR" dirty="0" smtClean="0"/>
              <a:t>σ</a:t>
            </a:r>
            <a:r>
              <a:rPr lang="de-DE" dirty="0" smtClean="0">
                <a:sym typeface="Wingdings"/>
              </a:rPr>
              <a:t> will </a:t>
            </a:r>
            <a:r>
              <a:rPr lang="de-DE" dirty="0" err="1" smtClean="0">
                <a:sym typeface="Wingdings"/>
              </a:rPr>
              <a:t>be</a:t>
            </a:r>
            <a:r>
              <a:rPr lang="de-DE" dirty="0" smtClean="0">
                <a:sym typeface="Wingdings"/>
              </a:rPr>
              <a:t> </a:t>
            </a:r>
            <a:r>
              <a:rPr lang="de-DE" dirty="0" err="1" smtClean="0">
                <a:sym typeface="Wingdings"/>
              </a:rPr>
              <a:t>almost</a:t>
            </a:r>
            <a:r>
              <a:rPr lang="de-DE" dirty="0" smtClean="0">
                <a:sym typeface="Wingdings"/>
              </a:rPr>
              <a:t> 0</a:t>
            </a:r>
          </a:p>
          <a:p>
            <a:endParaRPr lang="de-DE" dirty="0">
              <a:sym typeface="Wingdings"/>
            </a:endParaRPr>
          </a:p>
          <a:p>
            <a:r>
              <a:rPr lang="de-DE" dirty="0" smtClean="0">
                <a:sym typeface="Wingdings"/>
              </a:rPr>
              <a:t>In </a:t>
            </a:r>
            <a:r>
              <a:rPr lang="de-DE" dirty="0" err="1" smtClean="0">
                <a:sym typeface="Wingdings"/>
              </a:rPr>
              <a:t>two</a:t>
            </a:r>
            <a:r>
              <a:rPr lang="de-DE" dirty="0" smtClean="0">
                <a:sym typeface="Wingdings"/>
              </a:rPr>
              <a:t> </a:t>
            </a:r>
            <a:r>
              <a:rPr lang="de-DE" dirty="0" err="1" smtClean="0">
                <a:sym typeface="Wingdings"/>
              </a:rPr>
              <a:t>dimensions</a:t>
            </a:r>
            <a:endParaRPr lang="de-DE" dirty="0" smtClean="0">
              <a:sym typeface="Wingdings"/>
            </a:endParaRPr>
          </a:p>
          <a:p>
            <a:pPr lvl="1"/>
            <a:r>
              <a:rPr lang="de-DE" dirty="0" err="1" smtClean="0">
                <a:sym typeface="Wingdings"/>
              </a:rPr>
              <a:t>Product</a:t>
            </a:r>
            <a:r>
              <a:rPr lang="de-DE" dirty="0" smtClean="0">
                <a:sym typeface="Wingdings"/>
              </a:rPr>
              <a:t> </a:t>
            </a:r>
            <a:r>
              <a:rPr lang="de-DE" dirty="0" err="1" smtClean="0">
                <a:sym typeface="Wingdings"/>
              </a:rPr>
              <a:t>of</a:t>
            </a:r>
            <a:r>
              <a:rPr lang="de-DE" dirty="0" smtClean="0">
                <a:sym typeface="Wingdings"/>
              </a:rPr>
              <a:t> </a:t>
            </a:r>
            <a:r>
              <a:rPr lang="de-DE" dirty="0" err="1" smtClean="0">
                <a:sym typeface="Wingdings"/>
              </a:rPr>
              <a:t>two</a:t>
            </a:r>
            <a:r>
              <a:rPr lang="de-DE" dirty="0" smtClean="0">
                <a:sym typeface="Wingdings"/>
              </a:rPr>
              <a:t> </a:t>
            </a:r>
            <a:r>
              <a:rPr lang="de-DE" dirty="0" err="1" smtClean="0">
                <a:sym typeface="Wingdings"/>
              </a:rPr>
              <a:t>Gaussian</a:t>
            </a:r>
            <a:r>
              <a:rPr lang="de-DE" dirty="0" smtClean="0">
                <a:sym typeface="Wingdings"/>
              </a:rPr>
              <a:t> </a:t>
            </a:r>
            <a:r>
              <a:rPr lang="de-DE" dirty="0" err="1" smtClean="0">
                <a:sym typeface="Wingdings"/>
              </a:rPr>
              <a:t>distributions</a:t>
            </a:r>
            <a:endParaRPr lang="de-DE" dirty="0" smtClean="0">
              <a:sym typeface="Wingdings"/>
            </a:endParaRPr>
          </a:p>
          <a:p>
            <a:pPr lvl="1"/>
            <a:r>
              <a:rPr lang="de-DE" dirty="0" smtClean="0">
                <a:sym typeface="Wingdings"/>
              </a:rPr>
              <a:t>Can </a:t>
            </a:r>
            <a:r>
              <a:rPr lang="de-DE" dirty="0" err="1" smtClean="0">
                <a:sym typeface="Wingdings"/>
              </a:rPr>
              <a:t>be</a:t>
            </a:r>
            <a:r>
              <a:rPr lang="de-DE" dirty="0" smtClean="0">
                <a:sym typeface="Wingdings"/>
              </a:rPr>
              <a:t> </a:t>
            </a:r>
            <a:r>
              <a:rPr lang="de-DE" dirty="0" err="1" smtClean="0">
                <a:sym typeface="Wingdings"/>
              </a:rPr>
              <a:t>separated</a:t>
            </a:r>
            <a:r>
              <a:rPr lang="de-DE" dirty="0" smtClean="0">
                <a:sym typeface="Wingdings"/>
              </a:rPr>
              <a:t> </a:t>
            </a:r>
            <a:r>
              <a:rPr lang="de-DE" dirty="0" err="1" smtClean="0">
                <a:sym typeface="Wingdings"/>
              </a:rPr>
              <a:t>into</a:t>
            </a:r>
            <a:r>
              <a:rPr lang="de-DE" dirty="0" smtClean="0">
                <a:sym typeface="Wingdings"/>
              </a:rPr>
              <a:t> a </a:t>
            </a:r>
            <a:r>
              <a:rPr lang="de-DE" dirty="0" err="1" smtClean="0">
                <a:sym typeface="Wingdings"/>
              </a:rPr>
              <a:t>vertical</a:t>
            </a:r>
            <a:r>
              <a:rPr lang="de-DE" dirty="0" smtClean="0">
                <a:sym typeface="Wingdings"/>
              </a:rPr>
              <a:t> </a:t>
            </a:r>
            <a:r>
              <a:rPr lang="de-DE" dirty="0" err="1" smtClean="0">
                <a:sym typeface="Wingdings"/>
              </a:rPr>
              <a:t>and</a:t>
            </a:r>
            <a:r>
              <a:rPr lang="de-DE" dirty="0" smtClean="0">
                <a:sym typeface="Wingdings"/>
              </a:rPr>
              <a:t> a horizontal pass (</a:t>
            </a:r>
            <a:r>
              <a:rPr lang="de-DE" dirty="0" err="1" smtClean="0">
                <a:sym typeface="Wingdings"/>
              </a:rPr>
              <a:t>faster</a:t>
            </a:r>
            <a:r>
              <a:rPr lang="de-DE" dirty="0" smtClean="0">
                <a:sym typeface="Wingdings"/>
              </a:rPr>
              <a:t>)</a:t>
            </a:r>
          </a:p>
          <a:p>
            <a:pPr lvl="1"/>
            <a:endParaRPr lang="de-DE" dirty="0">
              <a:sym typeface="Wingdings"/>
            </a:endParaRPr>
          </a:p>
          <a:p>
            <a:r>
              <a:rPr lang="de-DE" dirty="0" err="1" smtClean="0">
                <a:sym typeface="Wingdings"/>
              </a:rPr>
              <a:t>Carrying</a:t>
            </a:r>
            <a:r>
              <a:rPr lang="de-DE" dirty="0" smtClean="0">
                <a:sym typeface="Wingdings"/>
              </a:rPr>
              <a:t> out a box </a:t>
            </a:r>
            <a:r>
              <a:rPr lang="de-DE" dirty="0" err="1" smtClean="0">
                <a:sym typeface="Wingdings"/>
              </a:rPr>
              <a:t>blur</a:t>
            </a:r>
            <a:r>
              <a:rPr lang="de-DE" dirty="0" smtClean="0">
                <a:sym typeface="Wingdings"/>
              </a:rPr>
              <a:t> </a:t>
            </a:r>
            <a:r>
              <a:rPr lang="de-DE" dirty="0" err="1" smtClean="0">
                <a:sym typeface="Wingdings"/>
              </a:rPr>
              <a:t>several</a:t>
            </a:r>
            <a:r>
              <a:rPr lang="de-DE" dirty="0" smtClean="0">
                <a:sym typeface="Wingdings"/>
              </a:rPr>
              <a:t> </a:t>
            </a:r>
            <a:r>
              <a:rPr lang="de-DE" dirty="0" err="1" smtClean="0">
                <a:sym typeface="Wingdings"/>
              </a:rPr>
              <a:t>times</a:t>
            </a:r>
            <a:r>
              <a:rPr lang="de-DE" dirty="0" smtClean="0">
                <a:sym typeface="Wingdings"/>
              </a:rPr>
              <a:t> </a:t>
            </a:r>
            <a:r>
              <a:rPr lang="de-DE" dirty="0" err="1" smtClean="0">
                <a:sym typeface="Wingdings"/>
              </a:rPr>
              <a:t>can</a:t>
            </a:r>
            <a:r>
              <a:rPr lang="de-DE" dirty="0" smtClean="0">
                <a:sym typeface="Wingdings"/>
              </a:rPr>
              <a:t> </a:t>
            </a:r>
            <a:r>
              <a:rPr lang="de-DE" dirty="0" err="1" smtClean="0">
                <a:sym typeface="Wingdings"/>
              </a:rPr>
              <a:t>approximate</a:t>
            </a:r>
            <a:r>
              <a:rPr lang="de-DE" dirty="0" smtClean="0">
                <a:sym typeface="Wingdings"/>
              </a:rPr>
              <a:t> a </a:t>
            </a:r>
            <a:r>
              <a:rPr lang="de-DE" dirty="0" err="1" smtClean="0">
                <a:sym typeface="Wingdings"/>
              </a:rPr>
              <a:t>Gaussian</a:t>
            </a:r>
            <a:r>
              <a:rPr lang="de-DE" dirty="0" smtClean="0">
                <a:sym typeface="Wingdings"/>
              </a:rPr>
              <a:t> </a:t>
            </a:r>
            <a:r>
              <a:rPr lang="de-DE" dirty="0" err="1" smtClean="0">
                <a:sym typeface="Wingdings"/>
              </a:rPr>
              <a:t>blur</a:t>
            </a:r>
            <a:endParaRPr lang="de-DE" dirty="0" smtClean="0">
              <a:sym typeface="Wingdings"/>
            </a:endParaRPr>
          </a:p>
          <a:p>
            <a:pPr lvl="1"/>
            <a:endParaRPr lang="de-DE" dirty="0" smtClean="0">
              <a:sym typeface="Wingdings"/>
            </a:endParaRPr>
          </a:p>
          <a:p>
            <a:pPr lvl="1"/>
            <a:endParaRPr lang="de-DE" dirty="0" smtClean="0">
              <a:sym typeface="Wingdings"/>
            </a:endParaRP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Gaussian</a:t>
            </a:r>
            <a:r>
              <a:rPr lang="de-DE" dirty="0" smtClean="0"/>
              <a:t> </a:t>
            </a:r>
            <a:r>
              <a:rPr lang="de-DE" dirty="0" err="1" smtClean="0"/>
              <a:t>Blur</a:t>
            </a:r>
            <a:r>
              <a:rPr lang="de-DE" dirty="0" smtClean="0"/>
              <a:t> </a:t>
            </a:r>
            <a:endParaRPr lang="de-DE" dirty="0"/>
          </a:p>
        </p:txBody>
      </p:sp>
      <p:pic>
        <p:nvPicPr>
          <p:cNvPr id="5" name="Bild 4"/>
          <p:cNvPicPr>
            <a:picLocks noChangeAspect="1"/>
          </p:cNvPicPr>
          <p:nvPr/>
        </p:nvPicPr>
        <p:blipFill>
          <a:blip r:embed="rId2"/>
          <a:stretch>
            <a:fillRect/>
          </a:stretch>
        </p:blipFill>
        <p:spPr>
          <a:xfrm>
            <a:off x="5436096" y="1772816"/>
            <a:ext cx="2184400" cy="596900"/>
          </a:xfrm>
          <a:prstGeom prst="rect">
            <a:avLst/>
          </a:prstGeom>
        </p:spPr>
      </p:pic>
      <p:pic>
        <p:nvPicPr>
          <p:cNvPr id="6" name="Bild 5"/>
          <p:cNvPicPr>
            <a:picLocks noChangeAspect="1"/>
          </p:cNvPicPr>
          <p:nvPr/>
        </p:nvPicPr>
        <p:blipFill>
          <a:blip r:embed="rId3"/>
          <a:stretch>
            <a:fillRect/>
          </a:stretch>
        </p:blipFill>
        <p:spPr>
          <a:xfrm>
            <a:off x="5076056" y="2564904"/>
            <a:ext cx="3148856" cy="2285170"/>
          </a:xfrm>
          <a:prstGeom prst="rect">
            <a:avLst/>
          </a:prstGeom>
        </p:spPr>
      </p:pic>
      <p:pic>
        <p:nvPicPr>
          <p:cNvPr id="7" name="Bild 6"/>
          <p:cNvPicPr>
            <a:picLocks noChangeAspect="1"/>
          </p:cNvPicPr>
          <p:nvPr/>
        </p:nvPicPr>
        <p:blipFill>
          <a:blip r:embed="rId4"/>
          <a:stretch>
            <a:fillRect/>
          </a:stretch>
        </p:blipFill>
        <p:spPr>
          <a:xfrm>
            <a:off x="5508104" y="5445224"/>
            <a:ext cx="2413000" cy="520700"/>
          </a:xfrm>
          <a:prstGeom prst="rect">
            <a:avLst/>
          </a:prstGeom>
        </p:spPr>
      </p:pic>
    </p:spTree>
    <p:extLst>
      <p:ext uri="{BB962C8B-B14F-4D97-AF65-F5344CB8AC3E}">
        <p14:creationId xmlns:p14="http://schemas.microsoft.com/office/powerpoint/2010/main" val="1553763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p:txBody>
          <a:bodyPr/>
          <a:lstStyle/>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Example</a:t>
            </a:r>
            <a:r>
              <a:rPr lang="de-DE" dirty="0" smtClean="0"/>
              <a:t>: </a:t>
            </a:r>
            <a:r>
              <a:rPr lang="de-DE" dirty="0" err="1" smtClean="0"/>
              <a:t>No</a:t>
            </a:r>
            <a:r>
              <a:rPr lang="de-DE" dirty="0" smtClean="0"/>
              <a:t> Man‘s Sky</a:t>
            </a:r>
            <a:endParaRPr lang="de-DE" dirty="0"/>
          </a:p>
        </p:txBody>
      </p:sp>
      <p:pic>
        <p:nvPicPr>
          <p:cNvPr id="8" name="Inhaltsplatzhalter 4"/>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9592" y="1988840"/>
            <a:ext cx="7638439"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44452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Gaussian</a:t>
            </a:r>
            <a:r>
              <a:rPr lang="de-DE" dirty="0" smtClean="0"/>
              <a:t> </a:t>
            </a:r>
            <a:r>
              <a:rPr lang="de-DE" dirty="0" err="1" smtClean="0"/>
              <a:t>Blur</a:t>
            </a:r>
            <a:r>
              <a:rPr lang="de-DE" dirty="0" smtClean="0"/>
              <a:t> – </a:t>
            </a:r>
            <a:r>
              <a:rPr lang="de-DE" dirty="0" err="1" smtClean="0"/>
              <a:t>Example</a:t>
            </a:r>
            <a:r>
              <a:rPr lang="de-DE" dirty="0" smtClean="0"/>
              <a:t> Kernel</a:t>
            </a:r>
            <a:endParaRPr lang="de-DE" dirty="0"/>
          </a:p>
        </p:txBody>
      </p:sp>
      <p:sp>
        <p:nvSpPr>
          <p:cNvPr id="6" name="Rechteck 5"/>
          <p:cNvSpPr/>
          <p:nvPr/>
        </p:nvSpPr>
        <p:spPr>
          <a:xfrm>
            <a:off x="-108520" y="2636912"/>
            <a:ext cx="9721080" cy="1196302"/>
          </a:xfrm>
          <a:prstGeom prst="rect">
            <a:avLst/>
          </a:prstGeom>
        </p:spPr>
        <p:txBody>
          <a:bodyPr wrap="square">
            <a:spAutoFit/>
          </a:bodyPr>
          <a:lstStyle/>
          <a:p>
            <a:r>
              <a:rPr lang="de-DE" sz="1100" dirty="0">
                <a:solidFill>
                  <a:srgbClr val="000000"/>
                </a:solidFill>
                <a:latin typeface="Courier"/>
                <a:cs typeface="Courier"/>
              </a:rPr>
              <a:t>0.00000067	0.00002292	0.00019117	0.00038771	0.00019117	0.00002292	0.00000067</a:t>
            </a:r>
          </a:p>
          <a:p>
            <a:r>
              <a:rPr lang="de-DE" sz="1100" dirty="0">
                <a:solidFill>
                  <a:srgbClr val="000000"/>
                </a:solidFill>
                <a:latin typeface="Courier"/>
                <a:cs typeface="Courier"/>
              </a:rPr>
              <a:t>0.00002292	0.00078634	0.00655965	0.01330373	0.00655965	0.00078633	0.00002292</a:t>
            </a:r>
          </a:p>
          <a:p>
            <a:r>
              <a:rPr lang="de-DE" sz="1100" dirty="0">
                <a:solidFill>
                  <a:srgbClr val="000000"/>
                </a:solidFill>
                <a:latin typeface="Courier"/>
                <a:cs typeface="Courier"/>
              </a:rPr>
              <a:t>0.00019117	0.00655965	0.05472157	0.11098164	0.05472157	0.00655965	0.00019117</a:t>
            </a:r>
          </a:p>
          <a:p>
            <a:r>
              <a:rPr lang="de-DE" sz="1100" dirty="0">
                <a:solidFill>
                  <a:srgbClr val="000000"/>
                </a:solidFill>
                <a:latin typeface="Courier"/>
                <a:cs typeface="Courier"/>
              </a:rPr>
              <a:t>0.00038771	0.01330373	0.11098164	</a:t>
            </a:r>
            <a:r>
              <a:rPr lang="de-DE" sz="1100" b="1" dirty="0">
                <a:solidFill>
                  <a:srgbClr val="000000"/>
                </a:solidFill>
                <a:latin typeface="Courier"/>
                <a:cs typeface="Courier"/>
              </a:rPr>
              <a:t>0.22508352</a:t>
            </a:r>
            <a:r>
              <a:rPr lang="de-DE" sz="1100" dirty="0">
                <a:solidFill>
                  <a:srgbClr val="000000"/>
                </a:solidFill>
                <a:latin typeface="Courier"/>
                <a:cs typeface="Courier"/>
              </a:rPr>
              <a:t>	0.11098164	0.01330373	0.00038771</a:t>
            </a:r>
          </a:p>
          <a:p>
            <a:r>
              <a:rPr lang="de-DE" sz="1100" dirty="0">
                <a:solidFill>
                  <a:srgbClr val="000000"/>
                </a:solidFill>
                <a:latin typeface="Courier"/>
                <a:cs typeface="Courier"/>
              </a:rPr>
              <a:t>0.00019117	0.00655965	0.05472157	0.11098164	0.05472157	0.00655965	0.00019117</a:t>
            </a:r>
          </a:p>
          <a:p>
            <a:r>
              <a:rPr lang="de-DE" sz="1100" dirty="0">
                <a:solidFill>
                  <a:srgbClr val="000000"/>
                </a:solidFill>
                <a:latin typeface="Courier"/>
                <a:cs typeface="Courier"/>
              </a:rPr>
              <a:t>0.00002292	0.00078633	0.00655965	0.01330373	0.00655965	0.00078633	0.00002292</a:t>
            </a:r>
          </a:p>
          <a:p>
            <a:r>
              <a:rPr lang="de-DE" sz="1100" dirty="0">
                <a:solidFill>
                  <a:srgbClr val="000000"/>
                </a:solidFill>
                <a:latin typeface="Courier"/>
                <a:cs typeface="Courier"/>
              </a:rPr>
              <a:t>0.00000067	0.00002292	0.00019117	0.00038771	0.00019117	0.00002292	0.00000067</a:t>
            </a:r>
          </a:p>
        </p:txBody>
      </p:sp>
    </p:spTree>
    <p:extLst>
      <p:ext uri="{BB962C8B-B14F-4D97-AF65-F5344CB8AC3E}">
        <p14:creationId xmlns:p14="http://schemas.microsoft.com/office/powerpoint/2010/main" val="26369734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Gaussian</a:t>
            </a:r>
            <a:r>
              <a:rPr lang="de-DE" dirty="0" smtClean="0"/>
              <a:t> </a:t>
            </a:r>
            <a:r>
              <a:rPr lang="de-DE" dirty="0" err="1" smtClean="0"/>
              <a:t>Blur</a:t>
            </a:r>
            <a:r>
              <a:rPr lang="de-DE" dirty="0" smtClean="0"/>
              <a:t> </a:t>
            </a:r>
            <a:r>
              <a:rPr lang="de-DE" dirty="0" err="1" smtClean="0"/>
              <a:t>works</a:t>
            </a:r>
            <a:r>
              <a:rPr lang="de-DE" dirty="0" smtClean="0"/>
              <a:t> in all </a:t>
            </a:r>
            <a:r>
              <a:rPr lang="de-DE" dirty="0" err="1" smtClean="0"/>
              <a:t>directions</a:t>
            </a:r>
            <a:r>
              <a:rPr lang="de-DE" dirty="0" smtClean="0"/>
              <a:t> </a:t>
            </a:r>
            <a:r>
              <a:rPr lang="de-DE" dirty="0" err="1" smtClean="0"/>
              <a:t>simultaneously</a:t>
            </a:r>
            <a:endParaRPr lang="de-DE" dirty="0" smtClean="0"/>
          </a:p>
          <a:p>
            <a:endParaRPr lang="de-DE" dirty="0"/>
          </a:p>
          <a:p>
            <a:r>
              <a:rPr lang="de-DE" dirty="0" smtClean="0"/>
              <a:t>Motion </a:t>
            </a:r>
            <a:r>
              <a:rPr lang="de-DE" dirty="0" err="1" smtClean="0"/>
              <a:t>blur</a:t>
            </a:r>
            <a:r>
              <a:rPr lang="de-DE" dirty="0" smtClean="0"/>
              <a:t> </a:t>
            </a:r>
            <a:r>
              <a:rPr lang="de-DE" dirty="0" err="1" smtClean="0"/>
              <a:t>simulates</a:t>
            </a:r>
            <a:r>
              <a:rPr lang="de-DE" dirty="0" smtClean="0"/>
              <a:t> </a:t>
            </a:r>
            <a:r>
              <a:rPr lang="de-DE" dirty="0" err="1" smtClean="0"/>
              <a:t>the</a:t>
            </a:r>
            <a:r>
              <a:rPr lang="de-DE" dirty="0" smtClean="0"/>
              <a:t> </a:t>
            </a:r>
            <a:r>
              <a:rPr lang="de-DE" dirty="0" err="1" smtClean="0"/>
              <a:t>way</a:t>
            </a:r>
            <a:r>
              <a:rPr lang="de-DE" dirty="0" smtClean="0"/>
              <a:t> a </a:t>
            </a:r>
            <a:r>
              <a:rPr lang="de-DE" dirty="0" err="1" smtClean="0"/>
              <a:t>picture</a:t>
            </a:r>
            <a:r>
              <a:rPr lang="de-DE" dirty="0" smtClean="0"/>
              <a:t> </a:t>
            </a:r>
            <a:r>
              <a:rPr lang="de-DE" dirty="0" err="1" smtClean="0"/>
              <a:t>would</a:t>
            </a:r>
            <a:r>
              <a:rPr lang="de-DE" dirty="0" smtClean="0"/>
              <a:t> </a:t>
            </a:r>
            <a:r>
              <a:rPr lang="de-DE" dirty="0" err="1" smtClean="0"/>
              <a:t>be</a:t>
            </a:r>
            <a:r>
              <a:rPr lang="de-DE" dirty="0" smtClean="0"/>
              <a:t> </a:t>
            </a:r>
            <a:r>
              <a:rPr lang="de-DE" dirty="0" err="1" smtClean="0"/>
              <a:t>blurred</a:t>
            </a:r>
            <a:r>
              <a:rPr lang="de-DE" dirty="0" smtClean="0"/>
              <a:t> on a </a:t>
            </a:r>
            <a:r>
              <a:rPr lang="de-DE" dirty="0" err="1" smtClean="0"/>
              <a:t>camera‘s</a:t>
            </a:r>
            <a:r>
              <a:rPr lang="de-DE" dirty="0" smtClean="0"/>
              <a:t> </a:t>
            </a:r>
            <a:r>
              <a:rPr lang="de-DE" dirty="0" err="1" smtClean="0"/>
              <a:t>sensor</a:t>
            </a:r>
            <a:endParaRPr lang="de-DE" dirty="0"/>
          </a:p>
          <a:p>
            <a:endParaRPr lang="de-DE" dirty="0" smtClean="0"/>
          </a:p>
          <a:p>
            <a:r>
              <a:rPr lang="de-DE" dirty="0" smtClean="0"/>
              <a:t>Simple </a:t>
            </a:r>
            <a:r>
              <a:rPr lang="de-DE" dirty="0" err="1" smtClean="0"/>
              <a:t>way</a:t>
            </a:r>
            <a:r>
              <a:rPr lang="de-DE" dirty="0" smtClean="0"/>
              <a:t> </a:t>
            </a:r>
            <a:r>
              <a:rPr lang="de-DE" dirty="0" err="1" smtClean="0"/>
              <a:t>to</a:t>
            </a:r>
            <a:r>
              <a:rPr lang="de-DE" dirty="0" smtClean="0"/>
              <a:t> </a:t>
            </a:r>
            <a:r>
              <a:rPr lang="de-DE" dirty="0" err="1" smtClean="0"/>
              <a:t>approximate</a:t>
            </a:r>
            <a:r>
              <a:rPr lang="de-DE" dirty="0" smtClean="0"/>
              <a:t> </a:t>
            </a:r>
            <a:r>
              <a:rPr lang="de-DE" dirty="0" err="1" smtClean="0"/>
              <a:t>it</a:t>
            </a:r>
            <a:endParaRPr lang="de-DE" dirty="0" smtClean="0"/>
          </a:p>
          <a:p>
            <a:pPr lvl="1"/>
            <a:r>
              <a:rPr lang="de-DE" dirty="0" err="1" smtClean="0"/>
              <a:t>Use</a:t>
            </a:r>
            <a:r>
              <a:rPr lang="de-DE" dirty="0" smtClean="0"/>
              <a:t> </a:t>
            </a:r>
            <a:r>
              <a:rPr lang="de-DE" dirty="0" err="1" smtClean="0"/>
              <a:t>Gaussian</a:t>
            </a:r>
            <a:r>
              <a:rPr lang="de-DE" dirty="0" smtClean="0"/>
              <a:t> </a:t>
            </a:r>
            <a:r>
              <a:rPr lang="de-DE" dirty="0" err="1" smtClean="0"/>
              <a:t>Blur</a:t>
            </a:r>
            <a:r>
              <a:rPr lang="de-DE" dirty="0" smtClean="0"/>
              <a:t> </a:t>
            </a:r>
            <a:r>
              <a:rPr lang="de-DE" dirty="0" err="1" smtClean="0"/>
              <a:t>only</a:t>
            </a:r>
            <a:r>
              <a:rPr lang="de-DE" dirty="0" smtClean="0"/>
              <a:t> in </a:t>
            </a:r>
            <a:r>
              <a:rPr lang="de-DE" dirty="0" err="1" smtClean="0"/>
              <a:t>one</a:t>
            </a:r>
            <a:r>
              <a:rPr lang="de-DE" dirty="0" smtClean="0"/>
              <a:t> </a:t>
            </a:r>
            <a:r>
              <a:rPr lang="de-DE" dirty="0" err="1" smtClean="0"/>
              <a:t>direction</a:t>
            </a:r>
            <a:endParaRPr lang="de-DE" dirty="0" smtClean="0"/>
          </a:p>
          <a:p>
            <a:pPr lvl="1"/>
            <a:r>
              <a:rPr lang="de-DE" dirty="0" err="1" smtClean="0"/>
              <a:t>If</a:t>
            </a:r>
            <a:r>
              <a:rPr lang="de-DE" dirty="0" smtClean="0"/>
              <a:t> </a:t>
            </a:r>
            <a:r>
              <a:rPr lang="de-DE" dirty="0" err="1" smtClean="0"/>
              <a:t>the</a:t>
            </a:r>
            <a:r>
              <a:rPr lang="de-DE" dirty="0" smtClean="0"/>
              <a:t> </a:t>
            </a:r>
            <a:r>
              <a:rPr lang="de-DE" dirty="0" err="1" smtClean="0"/>
              <a:t>blur</a:t>
            </a:r>
            <a:r>
              <a:rPr lang="de-DE" dirty="0" smtClean="0"/>
              <a:t> </a:t>
            </a:r>
            <a:r>
              <a:rPr lang="de-DE" dirty="0" err="1" smtClean="0"/>
              <a:t>should</a:t>
            </a:r>
            <a:r>
              <a:rPr lang="de-DE" dirty="0" smtClean="0"/>
              <a:t> </a:t>
            </a:r>
            <a:r>
              <a:rPr lang="de-DE" dirty="0" err="1" smtClean="0"/>
              <a:t>be</a:t>
            </a:r>
            <a:r>
              <a:rPr lang="de-DE" dirty="0" smtClean="0"/>
              <a:t> </a:t>
            </a:r>
            <a:r>
              <a:rPr lang="de-DE" dirty="0" err="1" smtClean="0"/>
              <a:t>rotated</a:t>
            </a:r>
            <a:r>
              <a:rPr lang="de-DE" dirty="0" smtClean="0"/>
              <a:t>: </a:t>
            </a:r>
            <a:r>
              <a:rPr lang="de-DE" dirty="0" err="1" smtClean="0"/>
              <a:t>Rotate</a:t>
            </a:r>
            <a:r>
              <a:rPr lang="de-DE" dirty="0" smtClean="0"/>
              <a:t> </a:t>
            </a:r>
            <a:r>
              <a:rPr lang="de-DE" dirty="0" err="1" smtClean="0"/>
              <a:t>the</a:t>
            </a:r>
            <a:r>
              <a:rPr lang="de-DE" dirty="0" smtClean="0"/>
              <a:t> </a:t>
            </a:r>
            <a:r>
              <a:rPr lang="de-DE" dirty="0" err="1" smtClean="0"/>
              <a:t>image</a:t>
            </a:r>
            <a:r>
              <a:rPr lang="de-DE" dirty="0" smtClean="0"/>
              <a:t>, </a:t>
            </a:r>
            <a:r>
              <a:rPr lang="de-DE" dirty="0" err="1" smtClean="0"/>
              <a:t>blur</a:t>
            </a:r>
            <a:r>
              <a:rPr lang="de-DE" dirty="0" smtClean="0"/>
              <a:t> </a:t>
            </a:r>
            <a:r>
              <a:rPr lang="de-DE" dirty="0" err="1" smtClean="0"/>
              <a:t>horizontally</a:t>
            </a:r>
            <a:r>
              <a:rPr lang="de-DE" dirty="0" smtClean="0"/>
              <a:t>/</a:t>
            </a:r>
            <a:r>
              <a:rPr lang="de-DE" dirty="0" err="1" smtClean="0"/>
              <a:t>vertically</a:t>
            </a:r>
            <a:r>
              <a:rPr lang="de-DE" dirty="0" smtClean="0"/>
              <a:t>, </a:t>
            </a:r>
            <a:r>
              <a:rPr lang="de-DE" dirty="0" err="1" smtClean="0"/>
              <a:t>rotate</a:t>
            </a:r>
            <a:r>
              <a:rPr lang="de-DE" dirty="0" smtClean="0"/>
              <a:t> back</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Motion </a:t>
            </a:r>
            <a:r>
              <a:rPr lang="de-DE" dirty="0" err="1" smtClean="0"/>
              <a:t>Blur</a:t>
            </a:r>
            <a:endParaRPr lang="de-DE" dirty="0"/>
          </a:p>
        </p:txBody>
      </p:sp>
    </p:spTree>
    <p:extLst>
      <p:ext uri="{BB962C8B-B14F-4D97-AF65-F5344CB8AC3E}">
        <p14:creationId xmlns:p14="http://schemas.microsoft.com/office/powerpoint/2010/main" val="7242184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What</a:t>
            </a:r>
            <a:r>
              <a:rPr lang="de-DE" dirty="0"/>
              <a:t> </a:t>
            </a:r>
            <a:r>
              <a:rPr lang="de-DE" dirty="0" err="1" smtClean="0"/>
              <a:t>we</a:t>
            </a:r>
            <a:r>
              <a:rPr lang="de-DE" dirty="0" smtClean="0"/>
              <a:t> </a:t>
            </a:r>
            <a:r>
              <a:rPr lang="de-DE" dirty="0" err="1" smtClean="0"/>
              <a:t>are</a:t>
            </a:r>
            <a:r>
              <a:rPr lang="de-DE" dirty="0" smtClean="0"/>
              <a:t> </a:t>
            </a:r>
            <a:r>
              <a:rPr lang="de-DE" dirty="0" err="1" smtClean="0"/>
              <a:t>actually</a:t>
            </a:r>
            <a:r>
              <a:rPr lang="de-DE" dirty="0" smtClean="0"/>
              <a:t> </a:t>
            </a:r>
            <a:r>
              <a:rPr lang="de-DE" dirty="0" err="1" smtClean="0"/>
              <a:t>doing</a:t>
            </a:r>
            <a:r>
              <a:rPr lang="de-DE" dirty="0" smtClean="0"/>
              <a:t> </a:t>
            </a:r>
            <a:r>
              <a:rPr lang="de-DE" dirty="0" err="1" smtClean="0"/>
              <a:t>is</a:t>
            </a:r>
            <a:r>
              <a:rPr lang="de-DE" dirty="0" smtClean="0"/>
              <a:t> a </a:t>
            </a:r>
            <a:r>
              <a:rPr lang="de-DE" dirty="0" err="1" smtClean="0"/>
              <a:t>convolution</a:t>
            </a:r>
            <a:endParaRPr lang="de-DE" dirty="0" smtClean="0"/>
          </a:p>
          <a:p>
            <a:endParaRPr lang="de-DE" dirty="0"/>
          </a:p>
          <a:p>
            <a:r>
              <a:rPr lang="de-DE" dirty="0" smtClean="0"/>
              <a:t>(Fast) Fourier Transform</a:t>
            </a:r>
          </a:p>
          <a:p>
            <a:pPr lvl="1"/>
            <a:r>
              <a:rPr lang="de-DE" dirty="0" smtClean="0"/>
              <a:t>In </a:t>
            </a:r>
            <a:r>
              <a:rPr lang="de-DE" dirty="0" err="1" smtClean="0"/>
              <a:t>the</a:t>
            </a:r>
            <a:r>
              <a:rPr lang="de-DE" dirty="0"/>
              <a:t> </a:t>
            </a:r>
            <a:r>
              <a:rPr lang="de-DE" dirty="0" err="1" smtClean="0"/>
              <a:t>regular</a:t>
            </a:r>
            <a:r>
              <a:rPr lang="de-DE" dirty="0" smtClean="0"/>
              <a:t> </a:t>
            </a:r>
            <a:r>
              <a:rPr lang="de-DE" dirty="0" err="1" smtClean="0"/>
              <a:t>image</a:t>
            </a:r>
            <a:r>
              <a:rPr lang="de-DE" dirty="0" smtClean="0"/>
              <a:t> </a:t>
            </a:r>
            <a:r>
              <a:rPr lang="de-DE" dirty="0" err="1" smtClean="0"/>
              <a:t>space</a:t>
            </a:r>
            <a:r>
              <a:rPr lang="de-DE" dirty="0" smtClean="0"/>
              <a:t>, </a:t>
            </a:r>
            <a:r>
              <a:rPr lang="de-DE" dirty="0" err="1" smtClean="0"/>
              <a:t>the</a:t>
            </a:r>
            <a:r>
              <a:rPr lang="de-DE" dirty="0" smtClean="0"/>
              <a:t> </a:t>
            </a:r>
            <a:r>
              <a:rPr lang="de-DE" dirty="0" err="1" smtClean="0"/>
              <a:t>convolution</a:t>
            </a:r>
            <a:r>
              <a:rPr lang="de-DE" dirty="0" smtClean="0"/>
              <a:t> </a:t>
            </a:r>
            <a:r>
              <a:rPr lang="de-DE" dirty="0" err="1" smtClean="0"/>
              <a:t>is</a:t>
            </a:r>
            <a:r>
              <a:rPr lang="de-DE" dirty="0" smtClean="0"/>
              <a:t> a </a:t>
            </a:r>
            <a:r>
              <a:rPr lang="de-DE" dirty="0" err="1" smtClean="0"/>
              <a:t>sum</a:t>
            </a:r>
            <a:r>
              <a:rPr lang="de-DE" dirty="0" smtClean="0"/>
              <a:t> </a:t>
            </a:r>
            <a:r>
              <a:rPr lang="de-DE" dirty="0" err="1" smtClean="0"/>
              <a:t>of</a:t>
            </a:r>
            <a:r>
              <a:rPr lang="de-DE" dirty="0" smtClean="0"/>
              <a:t> </a:t>
            </a:r>
            <a:r>
              <a:rPr lang="de-DE" dirty="0" err="1" smtClean="0"/>
              <a:t>products</a:t>
            </a:r>
            <a:endParaRPr lang="de-DE" dirty="0" smtClean="0"/>
          </a:p>
          <a:p>
            <a:pPr lvl="1"/>
            <a:r>
              <a:rPr lang="de-DE" dirty="0" smtClean="0"/>
              <a:t>In </a:t>
            </a:r>
            <a:r>
              <a:rPr lang="de-DE" dirty="0" err="1" smtClean="0"/>
              <a:t>the</a:t>
            </a:r>
            <a:r>
              <a:rPr lang="de-DE" dirty="0" smtClean="0"/>
              <a:t> Fourier </a:t>
            </a:r>
            <a:r>
              <a:rPr lang="de-DE" dirty="0" err="1" smtClean="0"/>
              <a:t>domain</a:t>
            </a:r>
            <a:r>
              <a:rPr lang="de-DE" dirty="0" smtClean="0"/>
              <a:t>, </a:t>
            </a:r>
            <a:r>
              <a:rPr lang="de-DE" dirty="0" err="1" smtClean="0"/>
              <a:t>it</a:t>
            </a:r>
            <a:r>
              <a:rPr lang="de-DE" dirty="0" smtClean="0"/>
              <a:t> </a:t>
            </a:r>
            <a:r>
              <a:rPr lang="de-DE" dirty="0" err="1" smtClean="0"/>
              <a:t>becomes</a:t>
            </a:r>
            <a:r>
              <a:rPr lang="de-DE" dirty="0" smtClean="0"/>
              <a:t> a </a:t>
            </a:r>
            <a:r>
              <a:rPr lang="de-DE" dirty="0" err="1" smtClean="0"/>
              <a:t>product</a:t>
            </a:r>
            <a:endParaRPr lang="de-DE" dirty="0" smtClean="0"/>
          </a:p>
          <a:p>
            <a:pPr lvl="1"/>
            <a:r>
              <a:rPr lang="de-DE" dirty="0" smtClean="0"/>
              <a:t>Can </a:t>
            </a:r>
            <a:r>
              <a:rPr lang="de-DE" dirty="0" err="1" smtClean="0"/>
              <a:t>be</a:t>
            </a:r>
            <a:r>
              <a:rPr lang="de-DE" dirty="0" smtClean="0"/>
              <a:t> </a:t>
            </a:r>
            <a:r>
              <a:rPr lang="de-DE" dirty="0" err="1" smtClean="0"/>
              <a:t>faster</a:t>
            </a:r>
            <a:r>
              <a:rPr lang="de-DE" dirty="0" smtClean="0"/>
              <a:t> </a:t>
            </a:r>
            <a:r>
              <a:rPr lang="de-DE" dirty="0" err="1" smtClean="0"/>
              <a:t>for</a:t>
            </a:r>
            <a:r>
              <a:rPr lang="de-DE" dirty="0" smtClean="0"/>
              <a:t> </a:t>
            </a:r>
            <a:r>
              <a:rPr lang="de-DE" dirty="0" err="1" smtClean="0"/>
              <a:t>filters</a:t>
            </a:r>
            <a:r>
              <a:rPr lang="de-DE" dirty="0" smtClean="0"/>
              <a:t> </a:t>
            </a:r>
            <a:r>
              <a:rPr lang="de-DE" dirty="0" err="1" smtClean="0"/>
              <a:t>with</a:t>
            </a:r>
            <a:r>
              <a:rPr lang="de-DE" dirty="0" smtClean="0"/>
              <a:t> large </a:t>
            </a:r>
            <a:r>
              <a:rPr lang="de-DE" dirty="0" err="1" smtClean="0"/>
              <a:t>kernels</a:t>
            </a:r>
            <a:endParaRPr lang="de-DE" dirty="0" smtClean="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Filters - </a:t>
            </a:r>
            <a:r>
              <a:rPr lang="de-DE" dirty="0" err="1" smtClean="0"/>
              <a:t>Convolution</a:t>
            </a:r>
            <a:endParaRPr lang="de-DE" dirty="0"/>
          </a:p>
        </p:txBody>
      </p:sp>
      <p:pic>
        <p:nvPicPr>
          <p:cNvPr id="11266" name="Picture 2" descr="http://upload.wikimedia.org/wikipedia/commons/thumb/c/c3/Function_ocsillating_at_3_hertz.svg/360px-Function_ocsillating_at_3_hertz.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7584" y="3525091"/>
            <a:ext cx="3429000" cy="293370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upload.wikimedia.org/wikipedia/commons/thumb/f/f6/Onfreq.svg/576px-Onfreq.svg.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6056" y="3600724"/>
            <a:ext cx="3312368" cy="285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7666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r>
              <a:rPr lang="de-DE" dirty="0" err="1" smtClean="0"/>
              <a:t>Remember</a:t>
            </a:r>
            <a:r>
              <a:rPr lang="de-DE" dirty="0" smtClean="0"/>
              <a:t> </a:t>
            </a:r>
            <a:r>
              <a:rPr lang="de-DE" dirty="0" err="1" smtClean="0"/>
              <a:t>the</a:t>
            </a:r>
            <a:r>
              <a:rPr lang="de-DE" dirty="0" smtClean="0"/>
              <a:t> </a:t>
            </a:r>
            <a:r>
              <a:rPr lang="de-DE" dirty="0" err="1" smtClean="0"/>
              <a:t>lecture</a:t>
            </a:r>
            <a:r>
              <a:rPr lang="de-DE" dirty="0" smtClean="0"/>
              <a:t> on Alpha Blending </a:t>
            </a:r>
            <a:r>
              <a:rPr lang="de-DE" dirty="0" smtClean="0">
                <a:sym typeface="Wingdings" panose="05000000000000000000" pitchFamily="2" charset="2"/>
              </a:rPr>
              <a:t> </a:t>
            </a:r>
            <a:r>
              <a:rPr lang="de-DE" dirty="0" err="1" smtClean="0">
                <a:sym typeface="Wingdings" panose="05000000000000000000" pitchFamily="2" charset="2"/>
              </a:rPr>
              <a:t>Combination</a:t>
            </a:r>
            <a:r>
              <a:rPr lang="de-DE" dirty="0" smtClean="0">
                <a:sym typeface="Wingdings" panose="05000000000000000000" pitchFamily="2" charset="2"/>
              </a:rPr>
              <a:t> </a:t>
            </a:r>
            <a:r>
              <a:rPr lang="de-DE" dirty="0" err="1" smtClean="0">
                <a:sym typeface="Wingdings" panose="05000000000000000000" pitchFamily="2" charset="2"/>
              </a:rPr>
              <a:t>of</a:t>
            </a:r>
            <a:r>
              <a:rPr lang="de-DE" dirty="0" smtClean="0">
                <a:sym typeface="Wingdings" panose="05000000000000000000" pitchFamily="2" charset="2"/>
              </a:rPr>
              <a:t> </a:t>
            </a:r>
            <a:r>
              <a:rPr lang="de-DE" dirty="0" err="1" smtClean="0">
                <a:sym typeface="Wingdings" panose="05000000000000000000" pitchFamily="2" charset="2"/>
              </a:rPr>
              <a:t>source</a:t>
            </a:r>
            <a:r>
              <a:rPr lang="de-DE" dirty="0" smtClean="0">
                <a:sym typeface="Wingdings" panose="05000000000000000000" pitchFamily="2" charset="2"/>
              </a:rPr>
              <a:t> </a:t>
            </a:r>
            <a:r>
              <a:rPr lang="de-DE" dirty="0" err="1" smtClean="0">
                <a:sym typeface="Wingdings" panose="05000000000000000000" pitchFamily="2" charset="2"/>
              </a:rPr>
              <a:t>and</a:t>
            </a:r>
            <a:r>
              <a:rPr lang="de-DE" dirty="0" smtClean="0">
                <a:sym typeface="Wingdings" panose="05000000000000000000" pitchFamily="2" charset="2"/>
              </a:rPr>
              <a:t> </a:t>
            </a:r>
            <a:r>
              <a:rPr lang="de-DE" dirty="0" err="1" smtClean="0">
                <a:sym typeface="Wingdings" panose="05000000000000000000" pitchFamily="2" charset="2"/>
              </a:rPr>
              <a:t>destination</a:t>
            </a:r>
            <a:r>
              <a:rPr lang="de-DE" dirty="0" smtClean="0">
                <a:sym typeface="Wingdings" panose="05000000000000000000" pitchFamily="2" charset="2"/>
              </a:rPr>
              <a:t> </a:t>
            </a:r>
            <a:r>
              <a:rPr lang="de-DE" dirty="0" err="1" smtClean="0">
                <a:sym typeface="Wingdings" panose="05000000000000000000" pitchFamily="2" charset="2"/>
              </a:rPr>
              <a:t>pixels</a:t>
            </a:r>
            <a:endParaRPr lang="de-DE" dirty="0" smtClean="0">
              <a:sym typeface="Wingdings" panose="05000000000000000000" pitchFamily="2" charset="2"/>
            </a:endParaRPr>
          </a:p>
          <a:p>
            <a:endParaRPr lang="de-DE" dirty="0">
              <a:sym typeface="Wingdings" panose="05000000000000000000" pitchFamily="2" charset="2"/>
            </a:endParaRPr>
          </a:p>
          <a:p>
            <a:r>
              <a:rPr lang="de-DE" dirty="0" smtClean="0">
                <a:sym typeface="Wingdings" panose="05000000000000000000" pitchFamily="2" charset="2"/>
              </a:rPr>
              <a:t>Modes</a:t>
            </a:r>
          </a:p>
          <a:p>
            <a:pPr lvl="1"/>
            <a:r>
              <a:rPr lang="en-US" dirty="0" smtClean="0"/>
              <a:t>Normal </a:t>
            </a:r>
            <a:r>
              <a:rPr lang="en-US" dirty="0"/>
              <a:t>blend mode</a:t>
            </a:r>
          </a:p>
          <a:p>
            <a:pPr lvl="1"/>
            <a:r>
              <a:rPr lang="en-US" dirty="0" smtClean="0"/>
              <a:t>Dissolve</a:t>
            </a:r>
            <a:endParaRPr lang="en-US" dirty="0"/>
          </a:p>
          <a:p>
            <a:pPr lvl="1"/>
            <a:r>
              <a:rPr lang="en-US" dirty="0" smtClean="0"/>
              <a:t>Multiply</a:t>
            </a:r>
            <a:endParaRPr lang="en-US" dirty="0"/>
          </a:p>
          <a:p>
            <a:pPr lvl="1"/>
            <a:r>
              <a:rPr lang="en-US" dirty="0" smtClean="0"/>
              <a:t>Screen</a:t>
            </a:r>
            <a:endParaRPr lang="en-US" dirty="0"/>
          </a:p>
          <a:p>
            <a:pPr lvl="1"/>
            <a:r>
              <a:rPr lang="en-US" dirty="0" smtClean="0"/>
              <a:t>Overlay</a:t>
            </a:r>
            <a:endParaRPr lang="en-US" dirty="0"/>
          </a:p>
          <a:p>
            <a:pPr lvl="1"/>
            <a:r>
              <a:rPr lang="en-US" dirty="0" smtClean="0"/>
              <a:t>Hard </a:t>
            </a:r>
            <a:r>
              <a:rPr lang="en-US" dirty="0"/>
              <a:t>Light</a:t>
            </a:r>
          </a:p>
          <a:p>
            <a:pPr lvl="1"/>
            <a:r>
              <a:rPr lang="en-US" dirty="0" smtClean="0"/>
              <a:t>Soft </a:t>
            </a:r>
            <a:r>
              <a:rPr lang="en-US" dirty="0"/>
              <a:t>Light</a:t>
            </a:r>
          </a:p>
          <a:p>
            <a:pPr lvl="1"/>
            <a:r>
              <a:rPr lang="en-US" dirty="0" smtClean="0"/>
              <a:t>Dodge </a:t>
            </a:r>
            <a:r>
              <a:rPr lang="en-US" dirty="0"/>
              <a:t>and burn</a:t>
            </a:r>
          </a:p>
          <a:p>
            <a:pPr lvl="1"/>
            <a:r>
              <a:rPr lang="en-US" dirty="0" smtClean="0"/>
              <a:t>Divide</a:t>
            </a:r>
            <a:endParaRPr lang="en-US" dirty="0"/>
          </a:p>
          <a:p>
            <a:pPr lvl="1"/>
            <a:r>
              <a:rPr lang="en-US" dirty="0" smtClean="0"/>
              <a:t>Addition</a:t>
            </a:r>
            <a:endParaRPr lang="en-US" dirty="0"/>
          </a:p>
          <a:p>
            <a:pPr lvl="1"/>
            <a:r>
              <a:rPr lang="en-US" dirty="0" smtClean="0"/>
              <a:t>Subtract</a:t>
            </a:r>
            <a:endParaRPr lang="en-US" dirty="0"/>
          </a:p>
          <a:p>
            <a:pPr lvl="1"/>
            <a:r>
              <a:rPr lang="en-US" dirty="0" smtClean="0"/>
              <a:t>Difference</a:t>
            </a:r>
            <a:endParaRPr lang="en-US" dirty="0"/>
          </a:p>
          <a:p>
            <a:pPr lvl="1"/>
            <a:r>
              <a:rPr lang="en-US" dirty="0" smtClean="0"/>
              <a:t>Darken </a:t>
            </a:r>
            <a:r>
              <a:rPr lang="en-US" dirty="0"/>
              <a:t>Only</a:t>
            </a:r>
          </a:p>
          <a:p>
            <a:pPr lvl="1"/>
            <a:r>
              <a:rPr lang="en-US" dirty="0" smtClean="0"/>
              <a:t>Lighten Only</a:t>
            </a:r>
          </a:p>
          <a:p>
            <a:pPr lvl="1"/>
            <a:endParaRPr lang="en-US" dirty="0"/>
          </a:p>
          <a:p>
            <a:r>
              <a:rPr lang="en-US" dirty="0"/>
              <a:t>Examples: http://docs.gimp.org/en/gimp-concepts-layer-modes.html</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Combinations</a:t>
            </a:r>
            <a:endParaRPr lang="de-DE" dirty="0"/>
          </a:p>
        </p:txBody>
      </p:sp>
      <p:pic>
        <p:nvPicPr>
          <p:cNvPr id="13314" name="Picture 2" descr=" f(a,b) =&#10;    \begin{cases}&#10;      2 a b,           &amp;\mbox{if } a &lt; 0.5 \\&#10;      1 - 2 ( 1 - a ) ( 1 - b ), &amp;\mbox{otherwise}&#10;    \end{case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575" y="-274638"/>
            <a:ext cx="3457575"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35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Base image light </a:t>
            </a:r>
            <a:r>
              <a:rPr lang="en-US" dirty="0" smtClean="0">
                <a:sym typeface="Wingdings" panose="05000000000000000000" pitchFamily="2" charset="2"/>
              </a:rPr>
              <a:t> Top image become lighter</a:t>
            </a:r>
          </a:p>
          <a:p>
            <a:r>
              <a:rPr lang="en-US" dirty="0" smtClean="0">
                <a:sym typeface="Wingdings" panose="05000000000000000000" pitchFamily="2" charset="2"/>
              </a:rPr>
              <a:t>Base image dark  Top image becomes darker</a:t>
            </a:r>
          </a:p>
          <a:p>
            <a:r>
              <a:rPr lang="en-US" dirty="0" smtClean="0">
                <a:sym typeface="Wingdings" panose="05000000000000000000" pitchFamily="2" charset="2"/>
              </a:rPr>
              <a:t>a is the base image color, b the top image color</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Example: Overlay blend mode</a:t>
            </a:r>
            <a:endParaRPr lang="en-US" dirty="0"/>
          </a:p>
        </p:txBody>
      </p:sp>
      <p:pic>
        <p:nvPicPr>
          <p:cNvPr id="14338" name="Picture 2" descr=" f(a,b) =&#10;    \begin{cases}&#10;      2 a b,           &amp;\mbox{if } a &lt; 0.5 \\&#10;      1 - 2 ( 1 - a ) ( 1 - b ), &amp;\mbox{otherwise}&#10;    \end{case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575" y="-274638"/>
            <a:ext cx="3457575" cy="57150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 f(a,b) =&#10;    \begin{cases}&#10;      2 a b,           &amp;\mbox{if } a &lt; 0.5 \\&#10;      1 - 2 ( 1 - a ) ( 1 - b ), &amp;\mbox{otherwise}&#10;    \end{case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31802" y="2812635"/>
            <a:ext cx="3457575" cy="57150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Example for layer mode Overla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6176"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Images (backgrounds) for layer mode example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1840" y="342459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Images (masks) for layer mode example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5719"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4589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Level </a:t>
            </a:r>
            <a:r>
              <a:rPr lang="de-DE" dirty="0" err="1" smtClean="0"/>
              <a:t>of</a:t>
            </a:r>
            <a:r>
              <a:rPr lang="de-DE" dirty="0" smtClean="0"/>
              <a:t> </a:t>
            </a:r>
            <a:r>
              <a:rPr lang="de-DE" dirty="0" err="1" smtClean="0"/>
              <a:t>detail</a:t>
            </a:r>
            <a:r>
              <a:rPr lang="de-DE" dirty="0" smtClean="0"/>
              <a:t> </a:t>
            </a:r>
            <a:r>
              <a:rPr lang="de-DE" dirty="0" err="1" smtClean="0"/>
              <a:t>of</a:t>
            </a:r>
            <a:r>
              <a:rPr lang="de-DE" dirty="0" smtClean="0"/>
              <a:t> </a:t>
            </a:r>
            <a:r>
              <a:rPr lang="de-DE" dirty="0" err="1" smtClean="0"/>
              <a:t>controls</a:t>
            </a:r>
            <a:r>
              <a:rPr lang="de-DE" dirty="0" smtClean="0"/>
              <a:t> </a:t>
            </a:r>
            <a:r>
              <a:rPr lang="de-DE" dirty="0" err="1" smtClean="0"/>
              <a:t>depends</a:t>
            </a:r>
            <a:r>
              <a:rPr lang="de-DE" dirty="0" smtClean="0"/>
              <a:t> on </a:t>
            </a:r>
            <a:r>
              <a:rPr lang="de-DE" dirty="0" err="1" smtClean="0"/>
              <a:t>target</a:t>
            </a:r>
            <a:r>
              <a:rPr lang="de-DE" dirty="0" smtClean="0"/>
              <a:t> </a:t>
            </a:r>
            <a:r>
              <a:rPr lang="de-DE" dirty="0" err="1" smtClean="0"/>
              <a:t>audience</a:t>
            </a:r>
            <a:endParaRPr lang="de-DE" dirty="0" smtClean="0"/>
          </a:p>
          <a:p>
            <a:endParaRPr lang="de-DE" dirty="0"/>
          </a:p>
          <a:p>
            <a:r>
              <a:rPr lang="de-DE" dirty="0" smtClean="0"/>
              <a:t>E.g. </a:t>
            </a:r>
            <a:r>
              <a:rPr lang="de-DE" dirty="0" err="1" smtClean="0"/>
              <a:t>artists</a:t>
            </a:r>
            <a:r>
              <a:rPr lang="de-DE" dirty="0" smtClean="0"/>
              <a:t> on </a:t>
            </a:r>
            <a:r>
              <a:rPr lang="de-DE" dirty="0" err="1" smtClean="0"/>
              <a:t>the</a:t>
            </a:r>
            <a:r>
              <a:rPr lang="de-DE" dirty="0" smtClean="0"/>
              <a:t> </a:t>
            </a:r>
            <a:r>
              <a:rPr lang="de-DE" dirty="0" err="1" smtClean="0"/>
              <a:t>game</a:t>
            </a:r>
            <a:r>
              <a:rPr lang="de-DE" dirty="0" smtClean="0"/>
              <a:t> </a:t>
            </a:r>
            <a:r>
              <a:rPr lang="de-DE" dirty="0" err="1" smtClean="0"/>
              <a:t>developer‘s</a:t>
            </a:r>
            <a:r>
              <a:rPr lang="de-DE" dirty="0" smtClean="0"/>
              <a:t> </a:t>
            </a:r>
            <a:r>
              <a:rPr lang="de-DE" dirty="0" err="1" smtClean="0"/>
              <a:t>team</a:t>
            </a:r>
            <a:r>
              <a:rPr lang="de-DE" dirty="0" smtClean="0"/>
              <a:t> vs. </a:t>
            </a:r>
            <a:r>
              <a:rPr lang="de-DE" dirty="0" err="1" smtClean="0"/>
              <a:t>Novice</a:t>
            </a:r>
            <a:r>
              <a:rPr lang="de-DE" dirty="0" smtClean="0"/>
              <a:t> </a:t>
            </a:r>
            <a:r>
              <a:rPr lang="de-DE" dirty="0" err="1" smtClean="0"/>
              <a:t>users</a:t>
            </a:r>
            <a:endParaRPr lang="de-DE" dirty="0" smtClean="0"/>
          </a:p>
          <a:p>
            <a:pPr lvl="1"/>
            <a:r>
              <a:rPr lang="de-DE" dirty="0" err="1" smtClean="0"/>
              <a:t>How</a:t>
            </a:r>
            <a:r>
              <a:rPr lang="de-DE" dirty="0" smtClean="0"/>
              <a:t> </a:t>
            </a:r>
            <a:r>
              <a:rPr lang="de-DE" dirty="0" err="1" smtClean="0"/>
              <a:t>many</a:t>
            </a:r>
            <a:r>
              <a:rPr lang="de-DE" dirty="0" smtClean="0"/>
              <a:t> </a:t>
            </a:r>
            <a:r>
              <a:rPr lang="de-DE" dirty="0" err="1" smtClean="0"/>
              <a:t>parameters</a:t>
            </a:r>
            <a:r>
              <a:rPr lang="de-DE" dirty="0" smtClean="0"/>
              <a:t> </a:t>
            </a:r>
            <a:r>
              <a:rPr lang="de-DE" dirty="0" err="1" smtClean="0"/>
              <a:t>to</a:t>
            </a:r>
            <a:r>
              <a:rPr lang="de-DE" dirty="0" smtClean="0"/>
              <a:t> </a:t>
            </a:r>
            <a:r>
              <a:rPr lang="de-DE" dirty="0" err="1" smtClean="0"/>
              <a:t>expose</a:t>
            </a:r>
            <a:r>
              <a:rPr lang="de-DE" dirty="0" smtClean="0"/>
              <a:t>?</a:t>
            </a:r>
          </a:p>
          <a:p>
            <a:pPr lvl="1"/>
            <a:r>
              <a:rPr lang="de-DE" dirty="0" err="1" smtClean="0"/>
              <a:t>How</a:t>
            </a:r>
            <a:r>
              <a:rPr lang="de-DE" dirty="0" smtClean="0"/>
              <a:t> </a:t>
            </a:r>
            <a:r>
              <a:rPr lang="de-DE" dirty="0" err="1" smtClean="0"/>
              <a:t>many</a:t>
            </a:r>
            <a:r>
              <a:rPr lang="de-DE" dirty="0" smtClean="0"/>
              <a:t> </a:t>
            </a:r>
            <a:r>
              <a:rPr lang="de-DE" dirty="0" err="1" smtClean="0"/>
              <a:t>presets</a:t>
            </a:r>
            <a:r>
              <a:rPr lang="de-DE" dirty="0" smtClean="0"/>
              <a:t> </a:t>
            </a:r>
            <a:r>
              <a:rPr lang="de-DE" dirty="0" err="1" smtClean="0"/>
              <a:t>to</a:t>
            </a:r>
            <a:r>
              <a:rPr lang="de-DE" dirty="0" smtClean="0"/>
              <a:t> </a:t>
            </a:r>
            <a:r>
              <a:rPr lang="de-DE" dirty="0" err="1" smtClean="0"/>
              <a:t>provide</a:t>
            </a:r>
            <a:r>
              <a:rPr lang="de-DE" dirty="0" smtClean="0"/>
              <a:t>?</a:t>
            </a:r>
          </a:p>
          <a:p>
            <a:pPr lvl="1"/>
            <a:r>
              <a:rPr lang="de-DE" dirty="0" err="1" smtClean="0"/>
              <a:t>How</a:t>
            </a:r>
            <a:r>
              <a:rPr lang="de-DE" dirty="0" smtClean="0"/>
              <a:t> </a:t>
            </a:r>
            <a:r>
              <a:rPr lang="de-DE" dirty="0" err="1" smtClean="0"/>
              <a:t>comfortable</a:t>
            </a:r>
            <a:r>
              <a:rPr lang="de-DE" dirty="0" smtClean="0"/>
              <a:t> </a:t>
            </a:r>
            <a:r>
              <a:rPr lang="de-DE" dirty="0" err="1" smtClean="0"/>
              <a:t>is</a:t>
            </a:r>
            <a:r>
              <a:rPr lang="de-DE" dirty="0" smtClean="0"/>
              <a:t> </a:t>
            </a:r>
            <a:r>
              <a:rPr lang="de-DE" dirty="0" err="1" smtClean="0"/>
              <a:t>the</a:t>
            </a:r>
            <a:r>
              <a:rPr lang="de-DE" dirty="0" smtClean="0"/>
              <a:t> </a:t>
            </a:r>
            <a:r>
              <a:rPr lang="de-DE" dirty="0" err="1" smtClean="0"/>
              <a:t>configuration</a:t>
            </a:r>
            <a:r>
              <a:rPr lang="de-DE" dirty="0" smtClean="0"/>
              <a:t> </a:t>
            </a:r>
            <a:r>
              <a:rPr lang="de-DE" dirty="0" err="1" smtClean="0"/>
              <a:t>process</a:t>
            </a:r>
            <a:r>
              <a:rPr lang="de-DE" dirty="0" smtClean="0"/>
              <a:t>?</a:t>
            </a:r>
          </a:p>
          <a:p>
            <a:pPr lvl="2"/>
            <a:r>
              <a:rPr lang="de-DE" dirty="0" err="1" smtClean="0"/>
              <a:t>Provide</a:t>
            </a:r>
            <a:r>
              <a:rPr lang="de-DE" dirty="0" smtClean="0"/>
              <a:t> </a:t>
            </a:r>
            <a:r>
              <a:rPr lang="de-DE" dirty="0" err="1" smtClean="0"/>
              <a:t>visual</a:t>
            </a:r>
            <a:r>
              <a:rPr lang="de-DE" dirty="0" smtClean="0"/>
              <a:t> </a:t>
            </a:r>
            <a:r>
              <a:rPr lang="de-DE" dirty="0" err="1" smtClean="0"/>
              <a:t>editors</a:t>
            </a:r>
            <a:endParaRPr lang="de-DE" dirty="0" smtClean="0"/>
          </a:p>
          <a:p>
            <a:pPr lvl="2"/>
            <a:r>
              <a:rPr lang="de-DE" dirty="0" err="1" smtClean="0"/>
              <a:t>Generate</a:t>
            </a:r>
            <a:r>
              <a:rPr lang="de-DE" dirty="0" smtClean="0"/>
              <a:t> </a:t>
            </a:r>
            <a:r>
              <a:rPr lang="de-DE" dirty="0" err="1" smtClean="0"/>
              <a:t>examples</a:t>
            </a:r>
            <a:r>
              <a:rPr lang="de-DE" dirty="0" smtClean="0"/>
              <a:t> </a:t>
            </a:r>
            <a:r>
              <a:rPr lang="de-DE" dirty="0" err="1" smtClean="0"/>
              <a:t>of</a:t>
            </a:r>
            <a:r>
              <a:rPr lang="de-DE" dirty="0" smtClean="0"/>
              <a:t> </a:t>
            </a:r>
            <a:r>
              <a:rPr lang="de-DE" dirty="0" err="1" smtClean="0"/>
              <a:t>the</a:t>
            </a:r>
            <a:r>
              <a:rPr lang="de-DE" dirty="0" smtClean="0"/>
              <a:t> </a:t>
            </a:r>
            <a:r>
              <a:rPr lang="de-DE" dirty="0" err="1" smtClean="0"/>
              <a:t>generated</a:t>
            </a:r>
            <a:r>
              <a:rPr lang="de-DE" dirty="0" smtClean="0"/>
              <a:t> </a:t>
            </a:r>
            <a:r>
              <a:rPr lang="de-DE" dirty="0" err="1" smtClean="0"/>
              <a:t>set</a:t>
            </a:r>
            <a:endParaRPr lang="de-DE" dirty="0" smtClean="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Control </a:t>
            </a:r>
            <a:r>
              <a:rPr lang="de-DE" dirty="0" err="1" smtClean="0"/>
              <a:t>of</a:t>
            </a:r>
            <a:r>
              <a:rPr lang="de-DE" dirty="0" smtClean="0"/>
              <a:t> PCG </a:t>
            </a:r>
            <a:r>
              <a:rPr lang="de-DE" dirty="0" err="1" smtClean="0"/>
              <a:t>algorithms</a:t>
            </a:r>
            <a:endParaRPr lang="de-DE" dirty="0"/>
          </a:p>
        </p:txBody>
      </p:sp>
    </p:spTree>
    <p:extLst>
      <p:ext uri="{BB962C8B-B14F-4D97-AF65-F5344CB8AC3E}">
        <p14:creationId xmlns:p14="http://schemas.microsoft.com/office/powerpoint/2010/main" val="14023091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Visual Editors – </a:t>
            </a:r>
            <a:r>
              <a:rPr lang="de-DE" dirty="0" err="1" smtClean="0"/>
              <a:t>Example</a:t>
            </a:r>
            <a:r>
              <a:rPr lang="de-DE" dirty="0" smtClean="0"/>
              <a:t>: </a:t>
            </a:r>
            <a:r>
              <a:rPr lang="de-DE" dirty="0" err="1" smtClean="0"/>
              <a:t>Substance</a:t>
            </a:r>
            <a:r>
              <a:rPr lang="de-DE" dirty="0" smtClean="0"/>
              <a:t> Designer</a:t>
            </a:r>
            <a:endParaRPr lang="de-DE" dirty="0"/>
          </a:p>
        </p:txBody>
      </p:sp>
      <p:pic>
        <p:nvPicPr>
          <p:cNvPr id="16386" name="Picture 2" descr="http://clustr.com/images/news/1508/substance4_4.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63352" y="1556792"/>
            <a:ext cx="7327460" cy="4121697"/>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1259846" y="5805264"/>
            <a:ext cx="6534472" cy="865237"/>
          </a:xfrm>
          <a:prstGeom prst="rect">
            <a:avLst/>
          </a:prstGeom>
        </p:spPr>
        <p:txBody>
          <a:bodyPr wrap="square">
            <a:spAutoFit/>
          </a:bodyPr>
          <a:lstStyle/>
          <a:p>
            <a:r>
              <a:rPr lang="en-US" dirty="0">
                <a:solidFill>
                  <a:schemeClr val="tx1"/>
                </a:solidFill>
                <a:hlinkClick r:id="rId3"/>
              </a:rPr>
              <a:t>http://</a:t>
            </a:r>
            <a:r>
              <a:rPr lang="en-US" dirty="0" smtClean="0">
                <a:solidFill>
                  <a:schemeClr val="tx1"/>
                </a:solidFill>
                <a:hlinkClick r:id="rId3"/>
              </a:rPr>
              <a:t>www.allegorithmic.com/products/substance-designer</a:t>
            </a:r>
            <a:endParaRPr lang="en-US" dirty="0" smtClean="0">
              <a:solidFill>
                <a:schemeClr val="tx1"/>
              </a:solidFill>
            </a:endParaRPr>
          </a:p>
          <a:p>
            <a:r>
              <a:rPr lang="en-US" dirty="0">
                <a:solidFill>
                  <a:schemeClr val="tx1"/>
                </a:solidFill>
                <a:hlinkClick r:id="rId4"/>
              </a:rPr>
              <a:t>https://</a:t>
            </a:r>
            <a:r>
              <a:rPr lang="en-US" dirty="0" smtClean="0">
                <a:solidFill>
                  <a:schemeClr val="tx1"/>
                </a:solidFill>
                <a:hlinkClick r:id="rId4"/>
              </a:rPr>
              <a:t>www.youtube.com/watch?v=XVk2inSEpvI#t=38</a:t>
            </a:r>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732233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Take a </a:t>
            </a:r>
            <a:r>
              <a:rPr lang="de-DE" dirty="0" err="1" smtClean="0"/>
              <a:t>set</a:t>
            </a:r>
            <a:r>
              <a:rPr lang="de-DE" dirty="0" smtClean="0"/>
              <a:t> </a:t>
            </a:r>
            <a:r>
              <a:rPr lang="de-DE" dirty="0" err="1" smtClean="0"/>
              <a:t>of</a:t>
            </a:r>
            <a:r>
              <a:rPr lang="de-DE" dirty="0" smtClean="0"/>
              <a:t> </a:t>
            </a:r>
            <a:r>
              <a:rPr lang="de-DE" dirty="0" err="1" smtClean="0"/>
              <a:t>points</a:t>
            </a:r>
            <a:r>
              <a:rPr lang="de-DE" dirty="0" smtClean="0"/>
              <a:t> C1 </a:t>
            </a:r>
            <a:r>
              <a:rPr lang="de-DE" dirty="0" err="1" smtClean="0"/>
              <a:t>to</a:t>
            </a:r>
            <a:r>
              <a:rPr lang="de-DE" dirty="0" smtClean="0"/>
              <a:t> </a:t>
            </a:r>
            <a:r>
              <a:rPr lang="de-DE" dirty="0" err="1" smtClean="0"/>
              <a:t>Cn</a:t>
            </a:r>
            <a:r>
              <a:rPr lang="de-DE" dirty="0" smtClean="0"/>
              <a:t>, „</a:t>
            </a:r>
            <a:r>
              <a:rPr lang="de-DE" dirty="0" err="1" smtClean="0"/>
              <a:t>sites</a:t>
            </a:r>
            <a:r>
              <a:rPr lang="de-DE" dirty="0" smtClean="0"/>
              <a:t>“</a:t>
            </a:r>
          </a:p>
          <a:p>
            <a:endParaRPr lang="de-DE" dirty="0"/>
          </a:p>
          <a:p>
            <a:r>
              <a:rPr lang="de-DE" dirty="0" smtClean="0"/>
              <a:t>Every </a:t>
            </a:r>
            <a:r>
              <a:rPr lang="de-DE" dirty="0" err="1" smtClean="0"/>
              <a:t>point</a:t>
            </a:r>
            <a:r>
              <a:rPr lang="de-DE" dirty="0" smtClean="0"/>
              <a:t> </a:t>
            </a:r>
            <a:r>
              <a:rPr lang="de-DE" dirty="0" err="1" smtClean="0"/>
              <a:t>Ci</a:t>
            </a:r>
            <a:r>
              <a:rPr lang="de-DE" dirty="0" smtClean="0"/>
              <a:t> </a:t>
            </a:r>
            <a:r>
              <a:rPr lang="de-DE" dirty="0" err="1" smtClean="0"/>
              <a:t>defines</a:t>
            </a:r>
            <a:r>
              <a:rPr lang="de-DE" dirty="0" smtClean="0"/>
              <a:t> a </a:t>
            </a:r>
            <a:r>
              <a:rPr lang="de-DE" dirty="0" err="1" smtClean="0"/>
              <a:t>cell</a:t>
            </a:r>
            <a:r>
              <a:rPr lang="de-DE" dirty="0" smtClean="0"/>
              <a:t> such </a:t>
            </a:r>
            <a:r>
              <a:rPr lang="de-DE" dirty="0" err="1" smtClean="0"/>
              <a:t>that</a:t>
            </a:r>
            <a:r>
              <a:rPr lang="de-DE" dirty="0"/>
              <a:t> </a:t>
            </a:r>
            <a:r>
              <a:rPr lang="de-DE" dirty="0" err="1" smtClean="0"/>
              <a:t>for</a:t>
            </a:r>
            <a:r>
              <a:rPr lang="de-DE" dirty="0" smtClean="0"/>
              <a:t> </a:t>
            </a:r>
            <a:r>
              <a:rPr lang="de-DE" dirty="0" err="1" smtClean="0"/>
              <a:t>each</a:t>
            </a:r>
            <a:r>
              <a:rPr lang="de-DE" dirty="0" smtClean="0"/>
              <a:t> </a:t>
            </a:r>
            <a:r>
              <a:rPr lang="de-DE" dirty="0" err="1" smtClean="0"/>
              <a:t>point</a:t>
            </a:r>
            <a:r>
              <a:rPr lang="de-DE" dirty="0" smtClean="0"/>
              <a:t> P in </a:t>
            </a:r>
            <a:r>
              <a:rPr lang="de-DE" dirty="0" err="1" smtClean="0"/>
              <a:t>the</a:t>
            </a:r>
            <a:r>
              <a:rPr lang="de-DE" dirty="0" smtClean="0"/>
              <a:t> </a:t>
            </a:r>
            <a:r>
              <a:rPr lang="de-DE" dirty="0" err="1" smtClean="0"/>
              <a:t>cell</a:t>
            </a:r>
            <a:r>
              <a:rPr lang="de-DE" dirty="0" smtClean="0"/>
              <a:t>, </a:t>
            </a:r>
            <a:r>
              <a:rPr lang="de-DE" dirty="0" err="1" smtClean="0"/>
              <a:t>no</a:t>
            </a:r>
            <a:r>
              <a:rPr lang="de-DE" dirty="0" smtClean="0"/>
              <a:t> </a:t>
            </a:r>
            <a:r>
              <a:rPr lang="de-DE" dirty="0" err="1" smtClean="0"/>
              <a:t>other</a:t>
            </a:r>
            <a:r>
              <a:rPr lang="de-DE" dirty="0" smtClean="0"/>
              <a:t> </a:t>
            </a:r>
            <a:r>
              <a:rPr lang="de-DE" dirty="0" err="1" smtClean="0"/>
              <a:t>point</a:t>
            </a:r>
            <a:r>
              <a:rPr lang="de-DE" dirty="0" smtClean="0"/>
              <a:t> in C lies </a:t>
            </a:r>
            <a:r>
              <a:rPr lang="de-DE" dirty="0" err="1" smtClean="0"/>
              <a:t>closer</a:t>
            </a:r>
            <a:r>
              <a:rPr lang="de-DE" dirty="0" smtClean="0"/>
              <a:t> </a:t>
            </a:r>
            <a:r>
              <a:rPr lang="de-DE" dirty="0" err="1" smtClean="0"/>
              <a:t>to</a:t>
            </a:r>
            <a:r>
              <a:rPr lang="de-DE" dirty="0" smtClean="0"/>
              <a:t> P </a:t>
            </a:r>
            <a:r>
              <a:rPr lang="de-DE" dirty="0" err="1" smtClean="0"/>
              <a:t>than</a:t>
            </a:r>
            <a:r>
              <a:rPr lang="de-DE" dirty="0" smtClean="0"/>
              <a:t> </a:t>
            </a:r>
            <a:r>
              <a:rPr lang="de-DE" dirty="0" err="1" smtClean="0"/>
              <a:t>Ci</a:t>
            </a:r>
            <a:endParaRPr lang="de-DE" dirty="0"/>
          </a:p>
          <a:p>
            <a:endParaRPr lang="de-DE" dirty="0" smtClean="0"/>
          </a:p>
          <a:p>
            <a:r>
              <a:rPr lang="de-DE" dirty="0" smtClean="0"/>
              <a:t>Regular </a:t>
            </a:r>
            <a:r>
              <a:rPr lang="de-DE" dirty="0" err="1" smtClean="0"/>
              <a:t>points</a:t>
            </a:r>
            <a:r>
              <a:rPr lang="de-DE" dirty="0" smtClean="0"/>
              <a:t> </a:t>
            </a:r>
            <a:r>
              <a:rPr lang="de-DE" dirty="0" err="1" smtClean="0"/>
              <a:t>lead</a:t>
            </a:r>
            <a:r>
              <a:rPr lang="de-DE" dirty="0" smtClean="0"/>
              <a:t> </a:t>
            </a:r>
            <a:r>
              <a:rPr lang="de-DE" dirty="0" err="1" smtClean="0"/>
              <a:t>to</a:t>
            </a:r>
            <a:r>
              <a:rPr lang="de-DE" dirty="0" smtClean="0"/>
              <a:t> </a:t>
            </a:r>
            <a:r>
              <a:rPr lang="de-DE" dirty="0" err="1" smtClean="0"/>
              <a:t>regular</a:t>
            </a:r>
            <a:r>
              <a:rPr lang="de-DE" dirty="0" smtClean="0"/>
              <a:t> </a:t>
            </a:r>
            <a:r>
              <a:rPr lang="de-DE" dirty="0" err="1" smtClean="0"/>
              <a:t>patterns</a:t>
            </a:r>
            <a:endParaRPr lang="de-DE" dirty="0" smtClean="0"/>
          </a:p>
          <a:p>
            <a:endParaRPr lang="de-DE" dirty="0"/>
          </a:p>
          <a:p>
            <a:r>
              <a:rPr lang="de-DE" dirty="0" smtClean="0"/>
              <a:t>Random </a:t>
            </a:r>
            <a:r>
              <a:rPr lang="de-DE" dirty="0" err="1" smtClean="0"/>
              <a:t>points</a:t>
            </a:r>
            <a:r>
              <a:rPr lang="de-DE" dirty="0" smtClean="0"/>
              <a:t> </a:t>
            </a:r>
            <a:r>
              <a:rPr lang="de-DE" dirty="0" err="1" smtClean="0"/>
              <a:t>lead</a:t>
            </a:r>
            <a:r>
              <a:rPr lang="de-DE" dirty="0" smtClean="0"/>
              <a:t> </a:t>
            </a:r>
            <a:r>
              <a:rPr lang="de-DE" dirty="0" err="1" smtClean="0"/>
              <a:t>to</a:t>
            </a:r>
            <a:r>
              <a:rPr lang="de-DE" dirty="0" smtClean="0"/>
              <a:t> </a:t>
            </a:r>
            <a:r>
              <a:rPr lang="de-DE" dirty="0" err="1" smtClean="0"/>
              <a:t>irregular</a:t>
            </a:r>
            <a:r>
              <a:rPr lang="de-DE" dirty="0" smtClean="0"/>
              <a:t> </a:t>
            </a:r>
            <a:r>
              <a:rPr lang="de-DE" dirty="0" err="1" smtClean="0"/>
              <a:t>patterns</a:t>
            </a:r>
            <a:endParaRPr lang="de-DE" dirty="0"/>
          </a:p>
          <a:p>
            <a:pPr lvl="1"/>
            <a:r>
              <a:rPr lang="de-DE" dirty="0" smtClean="0"/>
              <a:t>Reptile </a:t>
            </a:r>
            <a:r>
              <a:rPr lang="de-DE" dirty="0" err="1" smtClean="0"/>
              <a:t>skin</a:t>
            </a:r>
            <a:endParaRPr lang="de-DE" dirty="0" smtClean="0"/>
          </a:p>
          <a:p>
            <a:pPr lvl="1"/>
            <a:r>
              <a:rPr lang="de-DE" dirty="0" err="1" smtClean="0"/>
              <a:t>Parcels</a:t>
            </a:r>
            <a:r>
              <a:rPr lang="de-DE" dirty="0" smtClean="0"/>
              <a:t> </a:t>
            </a:r>
            <a:r>
              <a:rPr lang="de-DE" dirty="0" err="1" smtClean="0"/>
              <a:t>of</a:t>
            </a:r>
            <a:r>
              <a:rPr lang="de-DE" dirty="0" smtClean="0"/>
              <a:t> </a:t>
            </a:r>
            <a:r>
              <a:rPr lang="de-DE" dirty="0" err="1" smtClean="0"/>
              <a:t>land</a:t>
            </a:r>
            <a:endParaRPr lang="de-DE" dirty="0" smtClean="0"/>
          </a:p>
          <a:p>
            <a:pPr lvl="1"/>
            <a:r>
              <a:rPr lang="de-DE" dirty="0" smtClean="0"/>
              <a:t>...</a:t>
            </a:r>
            <a:endParaRPr lang="de-DE" dirty="0"/>
          </a:p>
          <a:p>
            <a:endParaRPr lang="de-DE" dirty="0" smtClean="0"/>
          </a:p>
          <a:p>
            <a:r>
              <a:rPr lang="de-DE" dirty="0" smtClean="0"/>
              <a:t>(Dual </a:t>
            </a:r>
            <a:r>
              <a:rPr lang="de-DE" dirty="0" err="1" smtClean="0"/>
              <a:t>to</a:t>
            </a:r>
            <a:r>
              <a:rPr lang="de-DE" dirty="0" smtClean="0"/>
              <a:t> Delaunay Triangulation)</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Voronoi</a:t>
            </a:r>
            <a:r>
              <a:rPr lang="de-DE" dirty="0" smtClean="0"/>
              <a:t> </a:t>
            </a:r>
            <a:r>
              <a:rPr lang="de-DE" dirty="0" err="1" smtClean="0"/>
              <a:t>Diagram</a:t>
            </a:r>
            <a:endParaRPr lang="de-DE" dirty="0"/>
          </a:p>
        </p:txBody>
      </p:sp>
      <p:pic>
        <p:nvPicPr>
          <p:cNvPr id="18434" name="Picture 2" descr="http://upload.wikimedia.org/wikipedia/commons/8/80/Euclidean_Voronoi_Diagram.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4128" y="3068960"/>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07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err="1" smtClean="0"/>
              <a:t>Voronoi</a:t>
            </a:r>
            <a:r>
              <a:rPr lang="en-US" dirty="0" smtClean="0"/>
              <a:t> Diagram – Texture examples</a:t>
            </a:r>
            <a:endParaRPr lang="en-US" dirty="0"/>
          </a:p>
        </p:txBody>
      </p:sp>
      <p:pic>
        <p:nvPicPr>
          <p:cNvPr id="19458" name="Picture 2" descr="https://www.sfdm.scad.edu/faculty/mkesson/vsfx502/wip/best/fall11/kevin_george/st_shaders/images/thumbs/voronoi_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528" y="1556793"/>
            <a:ext cx="3328368" cy="1872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1247766" y="3501008"/>
            <a:ext cx="1479892" cy="349968"/>
          </a:xfrm>
          <a:prstGeom prst="rect">
            <a:avLst/>
          </a:prstGeom>
          <a:noFill/>
        </p:spPr>
        <p:txBody>
          <a:bodyPr wrap="none" rtlCol="0">
            <a:spAutoFit/>
          </a:bodyPr>
          <a:lstStyle/>
          <a:p>
            <a:r>
              <a:rPr lang="en-US" dirty="0" smtClean="0">
                <a:solidFill>
                  <a:schemeClr val="tx1"/>
                </a:solidFill>
              </a:rPr>
              <a:t>Cobblestone</a:t>
            </a:r>
            <a:endParaRPr lang="en-US" dirty="0">
              <a:solidFill>
                <a:schemeClr val="tx1"/>
              </a:solidFill>
            </a:endParaRPr>
          </a:p>
        </p:txBody>
      </p:sp>
      <p:pic>
        <p:nvPicPr>
          <p:cNvPr id="19460" name="Picture 4" descr="http://farm4.static.flickr.com/3481/3216551213_63fb67b3fd.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9327" y="1538791"/>
            <a:ext cx="2520280" cy="1890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6359887" y="3501008"/>
            <a:ext cx="928460" cy="349968"/>
          </a:xfrm>
          <a:prstGeom prst="rect">
            <a:avLst/>
          </a:prstGeom>
          <a:noFill/>
        </p:spPr>
        <p:txBody>
          <a:bodyPr wrap="none" rtlCol="0">
            <a:spAutoFit/>
          </a:bodyPr>
          <a:lstStyle/>
          <a:p>
            <a:r>
              <a:rPr lang="en-US" dirty="0" smtClean="0">
                <a:solidFill>
                  <a:schemeClr val="tx1"/>
                </a:solidFill>
              </a:rPr>
              <a:t>Dry dirt</a:t>
            </a:r>
            <a:endParaRPr lang="en-US" dirty="0">
              <a:solidFill>
                <a:schemeClr val="tx1"/>
              </a:solidFill>
            </a:endParaRPr>
          </a:p>
        </p:txBody>
      </p:sp>
      <p:pic>
        <p:nvPicPr>
          <p:cNvPr id="19462" name="Picture 6" descr="File:Giraffe skin (3688068716).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6567" y="3861048"/>
            <a:ext cx="3315329" cy="22129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nvSpPr>
        <p:spPr>
          <a:xfrm>
            <a:off x="1313972" y="6165304"/>
            <a:ext cx="1347485" cy="349968"/>
          </a:xfrm>
          <a:prstGeom prst="rect">
            <a:avLst/>
          </a:prstGeom>
          <a:noFill/>
        </p:spPr>
        <p:txBody>
          <a:bodyPr wrap="none" rtlCol="0">
            <a:spAutoFit/>
          </a:bodyPr>
          <a:lstStyle/>
          <a:p>
            <a:r>
              <a:rPr lang="en-US" dirty="0" smtClean="0">
                <a:solidFill>
                  <a:schemeClr val="tx1"/>
                </a:solidFill>
              </a:rPr>
              <a:t>Giraffe skin</a:t>
            </a:r>
            <a:endParaRPr lang="en-US" dirty="0">
              <a:solidFill>
                <a:schemeClr val="tx1"/>
              </a:solidFill>
            </a:endParaRPr>
          </a:p>
        </p:txBody>
      </p:sp>
      <p:pic>
        <p:nvPicPr>
          <p:cNvPr id="19464" name="Picture 8" descr="http://www-evasion.imag.fr/~Fabrice.Neyret/laparo/voronoi.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38618" y="3818865"/>
            <a:ext cx="2141698" cy="22551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p:cNvSpPr txBox="1"/>
          <p:nvPr/>
        </p:nvSpPr>
        <p:spPr>
          <a:xfrm>
            <a:off x="6059291" y="6142720"/>
            <a:ext cx="1300356" cy="349968"/>
          </a:xfrm>
          <a:prstGeom prst="rect">
            <a:avLst/>
          </a:prstGeom>
          <a:noFill/>
        </p:spPr>
        <p:txBody>
          <a:bodyPr wrap="none" rtlCol="0">
            <a:spAutoFit/>
          </a:bodyPr>
          <a:lstStyle/>
          <a:p>
            <a:r>
              <a:rPr lang="en-US" dirty="0" smtClean="0">
                <a:solidFill>
                  <a:schemeClr val="tx1"/>
                </a:solidFill>
              </a:rPr>
              <a:t>Blood cells</a:t>
            </a:r>
            <a:endParaRPr lang="en-US" dirty="0">
              <a:solidFill>
                <a:schemeClr val="tx1"/>
              </a:solidFill>
            </a:endParaRPr>
          </a:p>
        </p:txBody>
      </p:sp>
    </p:spTree>
    <p:extLst>
      <p:ext uri="{BB962C8B-B14F-4D97-AF65-F5344CB8AC3E}">
        <p14:creationId xmlns:p14="http://schemas.microsoft.com/office/powerpoint/2010/main" val="1825580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Sweep</a:t>
            </a:r>
            <a:r>
              <a:rPr lang="de-DE" dirty="0" smtClean="0"/>
              <a:t> </a:t>
            </a:r>
            <a:r>
              <a:rPr lang="de-DE" dirty="0" err="1" smtClean="0"/>
              <a:t>line</a:t>
            </a:r>
            <a:r>
              <a:rPr lang="de-DE" dirty="0" smtClean="0"/>
              <a:t> </a:t>
            </a:r>
            <a:r>
              <a:rPr lang="de-DE" dirty="0" err="1" smtClean="0"/>
              <a:t>algorithm</a:t>
            </a:r>
            <a:endParaRPr lang="de-DE" dirty="0" smtClean="0"/>
          </a:p>
          <a:p>
            <a:pPr lvl="1"/>
            <a:r>
              <a:rPr lang="de-DE" dirty="0" err="1" smtClean="0"/>
              <a:t>We</a:t>
            </a:r>
            <a:r>
              <a:rPr lang="de-DE" dirty="0" smtClean="0"/>
              <a:t> </a:t>
            </a:r>
            <a:r>
              <a:rPr lang="de-DE" dirty="0" err="1" smtClean="0"/>
              <a:t>keep</a:t>
            </a:r>
            <a:r>
              <a:rPr lang="de-DE" dirty="0" smtClean="0"/>
              <a:t> </a:t>
            </a:r>
            <a:r>
              <a:rPr lang="de-DE" dirty="0" err="1" smtClean="0"/>
              <a:t>track</a:t>
            </a:r>
            <a:r>
              <a:rPr lang="de-DE" dirty="0" smtClean="0"/>
              <a:t> </a:t>
            </a:r>
            <a:r>
              <a:rPr lang="de-DE" dirty="0" err="1" smtClean="0"/>
              <a:t>of</a:t>
            </a:r>
            <a:r>
              <a:rPr lang="de-DE" dirty="0" smtClean="0"/>
              <a:t> a </a:t>
            </a:r>
            <a:r>
              <a:rPr lang="de-DE" dirty="0" err="1" smtClean="0"/>
              <a:t>sweep</a:t>
            </a:r>
            <a:r>
              <a:rPr lang="de-DE" dirty="0" smtClean="0"/>
              <a:t> </a:t>
            </a:r>
            <a:r>
              <a:rPr lang="de-DE" dirty="0" err="1" smtClean="0"/>
              <a:t>line</a:t>
            </a:r>
            <a:endParaRPr lang="de-DE" dirty="0"/>
          </a:p>
          <a:p>
            <a:pPr lvl="1"/>
            <a:r>
              <a:rPr lang="de-DE" dirty="0" smtClean="0">
                <a:sym typeface="Wingdings" panose="05000000000000000000" pitchFamily="2" charset="2"/>
              </a:rPr>
              <a:t> </a:t>
            </a:r>
            <a:r>
              <a:rPr lang="de-DE" dirty="0" err="1" smtClean="0">
                <a:sym typeface="Wingdings" panose="05000000000000000000" pitchFamily="2" charset="2"/>
              </a:rPr>
              <a:t>Everything</a:t>
            </a:r>
            <a:r>
              <a:rPr lang="de-DE" dirty="0" smtClean="0">
                <a:sym typeface="Wingdings" panose="05000000000000000000" pitchFamily="2" charset="2"/>
              </a:rPr>
              <a:t> on </a:t>
            </a:r>
            <a:r>
              <a:rPr lang="de-DE" dirty="0" err="1" smtClean="0">
                <a:sym typeface="Wingdings" panose="05000000000000000000" pitchFamily="2" charset="2"/>
              </a:rPr>
              <a:t>one</a:t>
            </a:r>
            <a:r>
              <a:rPr lang="de-DE" dirty="0" smtClean="0">
                <a:sym typeface="Wingdings" panose="05000000000000000000" pitchFamily="2" charset="2"/>
              </a:rPr>
              <a:t> </a:t>
            </a:r>
            <a:r>
              <a:rPr lang="de-DE" dirty="0" err="1" smtClean="0">
                <a:sym typeface="Wingdings" panose="05000000000000000000" pitchFamily="2" charset="2"/>
              </a:rPr>
              <a:t>side</a:t>
            </a:r>
            <a:r>
              <a:rPr lang="de-DE" dirty="0" smtClean="0">
                <a:sym typeface="Wingdings" panose="05000000000000000000" pitchFamily="2" charset="2"/>
              </a:rPr>
              <a:t> </a:t>
            </a:r>
            <a:r>
              <a:rPr lang="de-DE" dirty="0" err="1" smtClean="0">
                <a:sym typeface="Wingdings" panose="05000000000000000000" pitchFamily="2" charset="2"/>
              </a:rPr>
              <a:t>of</a:t>
            </a:r>
            <a:r>
              <a:rPr lang="de-DE" dirty="0" smtClean="0">
                <a:sym typeface="Wingdings" panose="05000000000000000000" pitchFamily="2" charset="2"/>
              </a:rPr>
              <a:t> </a:t>
            </a:r>
            <a:r>
              <a:rPr lang="de-DE" dirty="0" err="1" smtClean="0">
                <a:sym typeface="Wingdings" panose="05000000000000000000" pitchFamily="2" charset="2"/>
              </a:rPr>
              <a:t>the</a:t>
            </a:r>
            <a:r>
              <a:rPr lang="de-DE" dirty="0" smtClean="0">
                <a:sym typeface="Wingdings" panose="05000000000000000000" pitchFamily="2" charset="2"/>
              </a:rPr>
              <a:t> </a:t>
            </a:r>
            <a:r>
              <a:rPr lang="de-DE" dirty="0" err="1" smtClean="0">
                <a:sym typeface="Wingdings" panose="05000000000000000000" pitchFamily="2" charset="2"/>
              </a:rPr>
              <a:t>sweep</a:t>
            </a:r>
            <a:r>
              <a:rPr lang="de-DE" dirty="0" smtClean="0">
                <a:sym typeface="Wingdings" panose="05000000000000000000" pitchFamily="2" charset="2"/>
              </a:rPr>
              <a:t> </a:t>
            </a:r>
            <a:r>
              <a:rPr lang="de-DE" dirty="0" err="1" smtClean="0">
                <a:sym typeface="Wingdings" panose="05000000000000000000" pitchFamily="2" charset="2"/>
              </a:rPr>
              <a:t>line</a:t>
            </a:r>
            <a:r>
              <a:rPr lang="de-DE" dirty="0" smtClean="0">
                <a:sym typeface="Wingdings" panose="05000000000000000000" pitchFamily="2" charset="2"/>
              </a:rPr>
              <a:t> </a:t>
            </a:r>
            <a:r>
              <a:rPr lang="de-DE" dirty="0" err="1" smtClean="0">
                <a:sym typeface="Wingdings" panose="05000000000000000000" pitchFamily="2" charset="2"/>
              </a:rPr>
              <a:t>cannot</a:t>
            </a:r>
            <a:r>
              <a:rPr lang="de-DE" dirty="0" smtClean="0">
                <a:sym typeface="Wingdings" panose="05000000000000000000" pitchFamily="2" charset="2"/>
              </a:rPr>
              <a:t> </a:t>
            </a:r>
            <a:r>
              <a:rPr lang="de-DE" dirty="0" err="1" smtClean="0">
                <a:sym typeface="Wingdings" panose="05000000000000000000" pitchFamily="2" charset="2"/>
              </a:rPr>
              <a:t>be</a:t>
            </a:r>
            <a:r>
              <a:rPr lang="de-DE" dirty="0" smtClean="0">
                <a:sym typeface="Wingdings" panose="05000000000000000000" pitchFamily="2" charset="2"/>
              </a:rPr>
              <a:t> </a:t>
            </a:r>
            <a:r>
              <a:rPr lang="de-DE" dirty="0" err="1" smtClean="0">
                <a:sym typeface="Wingdings" panose="05000000000000000000" pitchFamily="2" charset="2"/>
              </a:rPr>
              <a:t>changed</a:t>
            </a:r>
            <a:r>
              <a:rPr lang="de-DE" dirty="0" smtClean="0">
                <a:sym typeface="Wingdings" panose="05000000000000000000" pitchFamily="2" charset="2"/>
              </a:rPr>
              <a:t> </a:t>
            </a:r>
            <a:r>
              <a:rPr lang="de-DE" dirty="0" err="1" smtClean="0">
                <a:sym typeface="Wingdings" panose="05000000000000000000" pitchFamily="2" charset="2"/>
              </a:rPr>
              <a:t>by</a:t>
            </a:r>
            <a:r>
              <a:rPr lang="de-DE" dirty="0" smtClean="0">
                <a:sym typeface="Wingdings" panose="05000000000000000000" pitchFamily="2" charset="2"/>
              </a:rPr>
              <a:t> </a:t>
            </a:r>
            <a:r>
              <a:rPr lang="de-DE" dirty="0" err="1" smtClean="0">
                <a:sym typeface="Wingdings" panose="05000000000000000000" pitchFamily="2" charset="2"/>
              </a:rPr>
              <a:t>the</a:t>
            </a:r>
            <a:r>
              <a:rPr lang="de-DE" dirty="0" smtClean="0">
                <a:sym typeface="Wingdings" panose="05000000000000000000" pitchFamily="2" charset="2"/>
              </a:rPr>
              <a:t> </a:t>
            </a:r>
            <a:r>
              <a:rPr lang="de-DE" dirty="0" err="1" smtClean="0">
                <a:sym typeface="Wingdings" panose="05000000000000000000" pitchFamily="2" charset="2"/>
              </a:rPr>
              <a:t>other</a:t>
            </a:r>
            <a:r>
              <a:rPr lang="de-DE" dirty="0" smtClean="0">
                <a:sym typeface="Wingdings" panose="05000000000000000000" pitchFamily="2" charset="2"/>
              </a:rPr>
              <a:t> </a:t>
            </a:r>
            <a:r>
              <a:rPr lang="de-DE" dirty="0" err="1" smtClean="0">
                <a:sym typeface="Wingdings" panose="05000000000000000000" pitchFamily="2" charset="2"/>
              </a:rPr>
              <a:t>side</a:t>
            </a:r>
            <a:endParaRPr lang="de-DE" dirty="0" smtClean="0">
              <a:sym typeface="Wingdings" panose="05000000000000000000" pitchFamily="2" charset="2"/>
            </a:endParaRPr>
          </a:p>
          <a:p>
            <a:endParaRPr lang="de-DE" dirty="0" smtClean="0">
              <a:sym typeface="Wingdings" panose="05000000000000000000" pitchFamily="2" charset="2"/>
            </a:endParaRPr>
          </a:p>
          <a:p>
            <a:r>
              <a:rPr lang="de-DE" dirty="0" smtClean="0">
                <a:sym typeface="Wingdings" panose="05000000000000000000" pitchFamily="2" charset="2"/>
              </a:rPr>
              <a:t>Beach </a:t>
            </a:r>
            <a:r>
              <a:rPr lang="de-DE" dirty="0" err="1" smtClean="0">
                <a:sym typeface="Wingdings" panose="05000000000000000000" pitchFamily="2" charset="2"/>
              </a:rPr>
              <a:t>line</a:t>
            </a:r>
            <a:endParaRPr lang="de-DE" dirty="0" smtClean="0">
              <a:sym typeface="Wingdings" panose="05000000000000000000" pitchFamily="2" charset="2"/>
            </a:endParaRPr>
          </a:p>
          <a:p>
            <a:pPr lvl="1"/>
            <a:r>
              <a:rPr lang="de-DE" dirty="0" err="1" smtClean="0">
                <a:sym typeface="Wingdings" panose="05000000000000000000" pitchFamily="2" charset="2"/>
              </a:rPr>
              <a:t>If</a:t>
            </a:r>
            <a:r>
              <a:rPr lang="de-DE" dirty="0" smtClean="0">
                <a:sym typeface="Wingdings" panose="05000000000000000000" pitchFamily="2" charset="2"/>
              </a:rPr>
              <a:t> </a:t>
            </a:r>
            <a:r>
              <a:rPr lang="de-DE" dirty="0" err="1" smtClean="0">
                <a:sym typeface="Wingdings" panose="05000000000000000000" pitchFamily="2" charset="2"/>
              </a:rPr>
              <a:t>we</a:t>
            </a:r>
            <a:r>
              <a:rPr lang="de-DE" dirty="0" smtClean="0">
                <a:sym typeface="Wingdings" panose="05000000000000000000" pitchFamily="2" charset="2"/>
              </a:rPr>
              <a:t> </a:t>
            </a:r>
            <a:r>
              <a:rPr lang="de-DE" dirty="0" err="1" smtClean="0">
                <a:sym typeface="Wingdings" panose="05000000000000000000" pitchFamily="2" charset="2"/>
              </a:rPr>
              <a:t>used</a:t>
            </a:r>
            <a:r>
              <a:rPr lang="de-DE" dirty="0" smtClean="0">
                <a:sym typeface="Wingdings" panose="05000000000000000000" pitchFamily="2" charset="2"/>
              </a:rPr>
              <a:t> </a:t>
            </a:r>
            <a:r>
              <a:rPr lang="de-DE" dirty="0" err="1" smtClean="0">
                <a:sym typeface="Wingdings" panose="05000000000000000000" pitchFamily="2" charset="2"/>
              </a:rPr>
              <a:t>only</a:t>
            </a:r>
            <a:r>
              <a:rPr lang="de-DE" dirty="0" smtClean="0">
                <a:sym typeface="Wingdings" panose="05000000000000000000" pitchFamily="2" charset="2"/>
              </a:rPr>
              <a:t> a </a:t>
            </a:r>
            <a:r>
              <a:rPr lang="de-DE" dirty="0" err="1" smtClean="0">
                <a:sym typeface="Wingdings" panose="05000000000000000000" pitchFamily="2" charset="2"/>
              </a:rPr>
              <a:t>sweep</a:t>
            </a:r>
            <a:r>
              <a:rPr lang="de-DE" dirty="0" smtClean="0">
                <a:sym typeface="Wingdings" panose="05000000000000000000" pitchFamily="2" charset="2"/>
              </a:rPr>
              <a:t> </a:t>
            </a:r>
            <a:r>
              <a:rPr lang="de-DE" dirty="0" err="1" smtClean="0">
                <a:sym typeface="Wingdings" panose="05000000000000000000" pitchFamily="2" charset="2"/>
              </a:rPr>
              <a:t>line</a:t>
            </a:r>
            <a:r>
              <a:rPr lang="de-DE" dirty="0" smtClean="0">
                <a:sym typeface="Wingdings" panose="05000000000000000000" pitchFamily="2" charset="2"/>
              </a:rPr>
              <a:t>, </a:t>
            </a:r>
            <a:r>
              <a:rPr lang="de-DE" dirty="0" err="1" smtClean="0">
                <a:sym typeface="Wingdings" panose="05000000000000000000" pitchFamily="2" charset="2"/>
              </a:rPr>
              <a:t>we</a:t>
            </a:r>
            <a:r>
              <a:rPr lang="de-DE" dirty="0" smtClean="0">
                <a:sym typeface="Wingdings" panose="05000000000000000000" pitchFamily="2" charset="2"/>
              </a:rPr>
              <a:t> </a:t>
            </a:r>
            <a:r>
              <a:rPr lang="de-DE" dirty="0" err="1" smtClean="0">
                <a:sym typeface="Wingdings" panose="05000000000000000000" pitchFamily="2" charset="2"/>
              </a:rPr>
              <a:t>could</a:t>
            </a:r>
            <a:r>
              <a:rPr lang="de-DE" dirty="0" smtClean="0">
                <a:sym typeface="Wingdings" panose="05000000000000000000" pitchFamily="2" charset="2"/>
              </a:rPr>
              <a:t> not </a:t>
            </a:r>
            <a:r>
              <a:rPr lang="de-DE" dirty="0" err="1" smtClean="0">
                <a:sym typeface="Wingdings" panose="05000000000000000000" pitchFamily="2" charset="2"/>
              </a:rPr>
              <a:t>be</a:t>
            </a:r>
            <a:r>
              <a:rPr lang="de-DE" dirty="0" smtClean="0">
                <a:sym typeface="Wingdings" panose="05000000000000000000" pitchFamily="2" charset="2"/>
              </a:rPr>
              <a:t> </a:t>
            </a:r>
            <a:r>
              <a:rPr lang="de-DE" dirty="0" err="1" smtClean="0">
                <a:sym typeface="Wingdings" panose="05000000000000000000" pitchFamily="2" charset="2"/>
              </a:rPr>
              <a:t>sure</a:t>
            </a:r>
            <a:r>
              <a:rPr lang="de-DE" dirty="0" smtClean="0">
                <a:sym typeface="Wingdings" panose="05000000000000000000" pitchFamily="2" charset="2"/>
              </a:rPr>
              <a:t> </a:t>
            </a:r>
            <a:r>
              <a:rPr lang="de-DE" dirty="0" err="1" smtClean="0">
                <a:sym typeface="Wingdings" panose="05000000000000000000" pitchFamily="2" charset="2"/>
              </a:rPr>
              <a:t>of</a:t>
            </a:r>
            <a:r>
              <a:rPr lang="de-DE" dirty="0" smtClean="0">
                <a:sym typeface="Wingdings" panose="05000000000000000000" pitchFamily="2" charset="2"/>
              </a:rPr>
              <a:t> </a:t>
            </a:r>
            <a:r>
              <a:rPr lang="de-DE" dirty="0" err="1" smtClean="0">
                <a:sym typeface="Wingdings" panose="05000000000000000000" pitchFamily="2" charset="2"/>
              </a:rPr>
              <a:t>the</a:t>
            </a:r>
            <a:r>
              <a:rPr lang="de-DE" dirty="0" smtClean="0">
                <a:sym typeface="Wingdings" panose="05000000000000000000" pitchFamily="2" charset="2"/>
              </a:rPr>
              <a:t> </a:t>
            </a:r>
            <a:r>
              <a:rPr lang="de-DE" dirty="0" err="1" smtClean="0">
                <a:sym typeface="Wingdings" panose="05000000000000000000" pitchFamily="2" charset="2"/>
              </a:rPr>
              <a:t>sweep</a:t>
            </a:r>
            <a:r>
              <a:rPr lang="de-DE" dirty="0" smtClean="0">
                <a:sym typeface="Wingdings" panose="05000000000000000000" pitchFamily="2" charset="2"/>
              </a:rPr>
              <a:t> </a:t>
            </a:r>
            <a:r>
              <a:rPr lang="de-DE" dirty="0" err="1" smtClean="0">
                <a:sym typeface="Wingdings" panose="05000000000000000000" pitchFamily="2" charset="2"/>
              </a:rPr>
              <a:t>line</a:t>
            </a:r>
            <a:r>
              <a:rPr lang="de-DE" dirty="0" smtClean="0">
                <a:sym typeface="Wingdings" panose="05000000000000000000" pitchFamily="2" charset="2"/>
              </a:rPr>
              <a:t> </a:t>
            </a:r>
            <a:r>
              <a:rPr lang="de-DE" dirty="0" err="1" smtClean="0">
                <a:sym typeface="Wingdings" panose="05000000000000000000" pitchFamily="2" charset="2"/>
              </a:rPr>
              <a:t>being</a:t>
            </a:r>
            <a:r>
              <a:rPr lang="de-DE" dirty="0" smtClean="0">
                <a:sym typeface="Wingdings" panose="05000000000000000000" pitchFamily="2" charset="2"/>
              </a:rPr>
              <a:t> „</a:t>
            </a:r>
            <a:r>
              <a:rPr lang="de-DE" dirty="0" err="1" smtClean="0">
                <a:sym typeface="Wingdings" panose="05000000000000000000" pitchFamily="2" charset="2"/>
              </a:rPr>
              <a:t>safe</a:t>
            </a:r>
            <a:r>
              <a:rPr lang="de-DE" dirty="0" smtClean="0">
                <a:sym typeface="Wingdings" panose="05000000000000000000" pitchFamily="2" charset="2"/>
              </a:rPr>
              <a:t>“</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Fortune‘s</a:t>
            </a:r>
            <a:r>
              <a:rPr lang="de-DE" dirty="0" smtClean="0"/>
              <a:t> </a:t>
            </a:r>
            <a:r>
              <a:rPr lang="de-DE" dirty="0" err="1" smtClean="0"/>
              <a:t>Algorithm</a:t>
            </a:r>
            <a:endParaRPr lang="de-DE" dirty="0"/>
          </a:p>
        </p:txBody>
      </p:sp>
    </p:spTree>
    <p:extLst>
      <p:ext uri="{BB962C8B-B14F-4D97-AF65-F5344CB8AC3E}">
        <p14:creationId xmlns:p14="http://schemas.microsoft.com/office/powerpoint/2010/main" val="1465668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normAutofit lnSpcReduction="10000"/>
          </a:bodyPr>
          <a:lstStyle/>
          <a:p>
            <a:r>
              <a:rPr lang="de-DE" dirty="0" smtClean="0"/>
              <a:t>Elite</a:t>
            </a:r>
          </a:p>
          <a:p>
            <a:pPr lvl="1"/>
            <a:r>
              <a:rPr lang="de-DE" dirty="0" smtClean="0"/>
              <a:t>1984</a:t>
            </a:r>
          </a:p>
          <a:p>
            <a:pPr lvl="1"/>
            <a:r>
              <a:rPr lang="de-DE" dirty="0" smtClean="0"/>
              <a:t>8 </a:t>
            </a:r>
            <a:r>
              <a:rPr lang="de-DE" dirty="0" err="1" smtClean="0"/>
              <a:t>galaxies</a:t>
            </a:r>
            <a:r>
              <a:rPr lang="de-DE" dirty="0" smtClean="0"/>
              <a:t> </a:t>
            </a:r>
            <a:r>
              <a:rPr lang="de-DE" dirty="0" err="1" smtClean="0"/>
              <a:t>with</a:t>
            </a:r>
            <a:r>
              <a:rPr lang="de-DE" dirty="0" smtClean="0"/>
              <a:t> 256 </a:t>
            </a:r>
            <a:r>
              <a:rPr lang="de-DE" dirty="0" err="1" smtClean="0"/>
              <a:t>planets</a:t>
            </a:r>
            <a:r>
              <a:rPr lang="de-DE" dirty="0" smtClean="0"/>
              <a:t> </a:t>
            </a:r>
            <a:r>
              <a:rPr lang="de-DE" dirty="0" err="1" smtClean="0"/>
              <a:t>each</a:t>
            </a:r>
            <a:endParaRPr lang="de-DE" dirty="0" smtClean="0"/>
          </a:p>
          <a:p>
            <a:pPr lvl="1"/>
            <a:r>
              <a:rPr lang="de-DE" dirty="0" err="1" smtClean="0"/>
              <a:t>Generated</a:t>
            </a:r>
            <a:r>
              <a:rPr lang="de-DE" dirty="0" smtClean="0"/>
              <a:t> </a:t>
            </a:r>
            <a:r>
              <a:rPr lang="de-DE" dirty="0" err="1" smtClean="0"/>
              <a:t>galaxies</a:t>
            </a:r>
            <a:r>
              <a:rPr lang="de-DE" dirty="0" smtClean="0"/>
              <a:t>, </a:t>
            </a:r>
            <a:r>
              <a:rPr lang="de-DE" dirty="0" err="1" smtClean="0"/>
              <a:t>planets</a:t>
            </a:r>
            <a:r>
              <a:rPr lang="de-DE" dirty="0" smtClean="0"/>
              <a:t> </a:t>
            </a:r>
            <a:r>
              <a:rPr lang="de-DE" dirty="0" err="1" smtClean="0"/>
              <a:t>including</a:t>
            </a:r>
            <a:r>
              <a:rPr lang="de-DE" dirty="0" smtClean="0"/>
              <a:t> </a:t>
            </a:r>
            <a:r>
              <a:rPr lang="de-DE" dirty="0" err="1" smtClean="0"/>
              <a:t>names</a:t>
            </a:r>
            <a:r>
              <a:rPr lang="de-DE" dirty="0" smtClean="0"/>
              <a:t> </a:t>
            </a:r>
            <a:r>
              <a:rPr lang="de-DE" dirty="0" err="1" smtClean="0"/>
              <a:t>and</a:t>
            </a:r>
            <a:r>
              <a:rPr lang="de-DE" dirty="0" smtClean="0"/>
              <a:t> </a:t>
            </a:r>
            <a:r>
              <a:rPr lang="de-DE" dirty="0" err="1" smtClean="0"/>
              <a:t>properties</a:t>
            </a:r>
            <a:endParaRPr lang="de-DE" dirty="0" smtClean="0"/>
          </a:p>
          <a:p>
            <a:pPr lvl="1"/>
            <a:r>
              <a:rPr lang="de-DE" dirty="0" smtClean="0"/>
              <a:t>BBC </a:t>
            </a:r>
            <a:r>
              <a:rPr lang="de-DE" dirty="0" err="1" smtClean="0"/>
              <a:t>Micro</a:t>
            </a:r>
            <a:r>
              <a:rPr lang="de-DE" dirty="0" smtClean="0"/>
              <a:t>: max. 128 KB Memory, Elite was 52 KB </a:t>
            </a:r>
            <a:r>
              <a:rPr lang="de-DE" dirty="0" err="1" smtClean="0"/>
              <a:t>of</a:t>
            </a:r>
            <a:r>
              <a:rPr lang="de-DE" dirty="0" smtClean="0"/>
              <a:t> </a:t>
            </a:r>
            <a:r>
              <a:rPr lang="de-DE" dirty="0" err="1" smtClean="0"/>
              <a:t>disk</a:t>
            </a:r>
            <a:r>
              <a:rPr lang="de-DE" dirty="0" smtClean="0"/>
              <a:t> </a:t>
            </a:r>
            <a:r>
              <a:rPr lang="de-DE" dirty="0" err="1" smtClean="0"/>
              <a:t>space</a:t>
            </a:r>
            <a:endParaRPr lang="de-DE" dirty="0" smtClean="0"/>
          </a:p>
          <a:p>
            <a:endParaRPr lang="de-DE" dirty="0"/>
          </a:p>
          <a:p>
            <a:endParaRPr lang="de-DE" dirty="0" smtClean="0"/>
          </a:p>
          <a:p>
            <a:r>
              <a:rPr lang="de-DE" dirty="0" err="1" smtClean="0"/>
              <a:t>Minecraft</a:t>
            </a:r>
            <a:endParaRPr lang="de-DE" dirty="0" smtClean="0"/>
          </a:p>
          <a:p>
            <a:pPr lvl="1"/>
            <a:r>
              <a:rPr lang="de-DE" dirty="0" smtClean="0"/>
              <a:t>Official Release 2011</a:t>
            </a:r>
          </a:p>
          <a:p>
            <a:pPr lvl="1"/>
            <a:r>
              <a:rPr lang="de-DE" dirty="0" smtClean="0"/>
              <a:t>Generates </a:t>
            </a:r>
            <a:r>
              <a:rPr lang="de-DE" dirty="0" err="1" smtClean="0"/>
              <a:t>terrain</a:t>
            </a:r>
            <a:r>
              <a:rPr lang="de-DE" dirty="0" smtClean="0"/>
              <a:t> </a:t>
            </a:r>
            <a:r>
              <a:rPr lang="de-DE" dirty="0" err="1" smtClean="0"/>
              <a:t>including</a:t>
            </a:r>
            <a:r>
              <a:rPr lang="de-DE" dirty="0" smtClean="0"/>
              <a:t> </a:t>
            </a:r>
            <a:r>
              <a:rPr lang="de-DE" dirty="0" err="1" smtClean="0"/>
              <a:t>placement</a:t>
            </a:r>
            <a:r>
              <a:rPr lang="de-DE" dirty="0" smtClean="0"/>
              <a:t> </a:t>
            </a:r>
            <a:r>
              <a:rPr lang="de-DE" dirty="0" err="1" smtClean="0"/>
              <a:t>of</a:t>
            </a:r>
            <a:r>
              <a:rPr lang="de-DE" dirty="0" smtClean="0"/>
              <a:t> </a:t>
            </a:r>
            <a:r>
              <a:rPr lang="de-DE" dirty="0" err="1" smtClean="0"/>
              <a:t>settlements</a:t>
            </a:r>
            <a:r>
              <a:rPr lang="de-DE" dirty="0" smtClean="0"/>
              <a:t>, </a:t>
            </a:r>
            <a:r>
              <a:rPr lang="de-DE" dirty="0" err="1" smtClean="0"/>
              <a:t>resources</a:t>
            </a:r>
            <a:r>
              <a:rPr lang="de-DE" dirty="0" smtClean="0"/>
              <a:t>, ... </a:t>
            </a:r>
            <a:r>
              <a:rPr lang="de-DE" dirty="0" err="1" smtClean="0"/>
              <a:t>Procedurally</a:t>
            </a:r>
            <a:endParaRPr lang="de-DE" dirty="0" smtClean="0"/>
          </a:p>
          <a:p>
            <a:pPr lvl="1"/>
            <a:r>
              <a:rPr lang="de-DE" dirty="0" smtClean="0"/>
              <a:t>Sold </a:t>
            </a:r>
            <a:r>
              <a:rPr lang="de-DE" dirty="0" err="1" smtClean="0"/>
              <a:t>for</a:t>
            </a:r>
            <a:r>
              <a:rPr lang="de-DE" dirty="0" smtClean="0"/>
              <a:t> 2.5 </a:t>
            </a:r>
            <a:r>
              <a:rPr lang="de-DE" dirty="0" err="1" smtClean="0"/>
              <a:t>billion</a:t>
            </a:r>
            <a:r>
              <a:rPr lang="de-DE" dirty="0" smtClean="0"/>
              <a:t> USD </a:t>
            </a:r>
            <a:r>
              <a:rPr lang="de-DE" dirty="0" err="1" smtClean="0"/>
              <a:t>to</a:t>
            </a:r>
            <a:r>
              <a:rPr lang="de-DE" dirty="0" smtClean="0"/>
              <a:t> Microsoft in 2014</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History</a:t>
            </a:r>
            <a:endParaRPr lang="de-DE" dirty="0"/>
          </a:p>
        </p:txBody>
      </p:sp>
      <p:pic>
        <p:nvPicPr>
          <p:cNvPr id="5" name="Bild 4"/>
          <p:cNvPicPr>
            <a:picLocks noChangeAspect="1"/>
          </p:cNvPicPr>
          <p:nvPr/>
        </p:nvPicPr>
        <p:blipFill>
          <a:blip r:embed="rId2"/>
          <a:stretch>
            <a:fillRect/>
          </a:stretch>
        </p:blipFill>
        <p:spPr>
          <a:xfrm>
            <a:off x="6084168" y="1556792"/>
            <a:ext cx="2794000" cy="2705100"/>
          </a:xfrm>
          <a:prstGeom prst="rect">
            <a:avLst/>
          </a:prstGeom>
        </p:spPr>
      </p:pic>
      <p:pic>
        <p:nvPicPr>
          <p:cNvPr id="6" name="Bild 5"/>
          <p:cNvPicPr>
            <a:picLocks noChangeAspect="1"/>
          </p:cNvPicPr>
          <p:nvPr/>
        </p:nvPicPr>
        <p:blipFill>
          <a:blip r:embed="rId3"/>
          <a:stretch>
            <a:fillRect/>
          </a:stretch>
        </p:blipFill>
        <p:spPr>
          <a:xfrm>
            <a:off x="5076056" y="4437112"/>
            <a:ext cx="3847108" cy="1980516"/>
          </a:xfrm>
          <a:prstGeom prst="rect">
            <a:avLst/>
          </a:prstGeom>
        </p:spPr>
      </p:pic>
    </p:spTree>
    <p:extLst>
      <p:ext uri="{BB962C8B-B14F-4D97-AF65-F5344CB8AC3E}">
        <p14:creationId xmlns:p14="http://schemas.microsoft.com/office/powerpoint/2010/main" val="15738995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For a line and a point, the </a:t>
            </a:r>
            <a:r>
              <a:rPr lang="en-US" dirty="0" err="1" smtClean="0"/>
              <a:t>Voronoi</a:t>
            </a:r>
            <a:r>
              <a:rPr lang="en-US" dirty="0" smtClean="0"/>
              <a:t> diagram is a parabola</a:t>
            </a:r>
          </a:p>
          <a:p>
            <a:pPr lvl="1"/>
            <a:r>
              <a:rPr lang="en-US" dirty="0" smtClean="0"/>
              <a:t>Every point inside and on the parabola is closer to the site than to the line</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Beach Line</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67744" y="2996952"/>
            <a:ext cx="4200416" cy="3319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llipse 5"/>
          <p:cNvSpPr/>
          <p:nvPr/>
        </p:nvSpPr>
        <p:spPr bwMode="auto">
          <a:xfrm>
            <a:off x="4386422" y="5043622"/>
            <a:ext cx="72008" cy="72008"/>
          </a:xfrm>
          <a:prstGeom prst="ellips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endParaRPr>
          </a:p>
        </p:txBody>
      </p:sp>
    </p:spTree>
    <p:extLst>
      <p:ext uri="{BB962C8B-B14F-4D97-AF65-F5344CB8AC3E}">
        <p14:creationId xmlns:p14="http://schemas.microsoft.com/office/powerpoint/2010/main" val="27506123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Several parabolas define a region in which all points are closer to the defining points than to the line</a:t>
            </a:r>
          </a:p>
          <a:p>
            <a:endParaRPr lang="en-US" dirty="0" smtClean="0">
              <a:sym typeface="Wingdings" panose="05000000000000000000" pitchFamily="2" charset="2"/>
            </a:endParaRPr>
          </a:p>
          <a:p>
            <a:r>
              <a:rPr lang="en-US" dirty="0" smtClean="0">
                <a:sym typeface="Wingdings" panose="05000000000000000000" pitchFamily="2" charset="2"/>
              </a:rPr>
              <a:t></a:t>
            </a:r>
            <a:r>
              <a:rPr lang="en-US" dirty="0" smtClean="0"/>
              <a:t>We can compute the </a:t>
            </a:r>
            <a:r>
              <a:rPr lang="en-US" dirty="0" err="1" smtClean="0"/>
              <a:t>Voronoi</a:t>
            </a:r>
            <a:r>
              <a:rPr lang="en-US" dirty="0" smtClean="0"/>
              <a:t> Diagram for the region above the Beach line safely</a:t>
            </a:r>
          </a:p>
          <a:p>
            <a:endParaRPr lang="en-US" dirty="0"/>
          </a:p>
          <a:p>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Beach Line</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680" y="3717032"/>
            <a:ext cx="5753100"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171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Passing every new site creates a new parabola</a:t>
            </a:r>
          </a:p>
          <a:p>
            <a:endParaRPr lang="en-US" dirty="0"/>
          </a:p>
          <a:p>
            <a:r>
              <a:rPr lang="en-US" dirty="0" smtClean="0"/>
              <a:t>The connecting points trace the edges of the </a:t>
            </a:r>
            <a:r>
              <a:rPr lang="en-US" dirty="0" err="1" smtClean="0"/>
              <a:t>Voronoi</a:t>
            </a:r>
            <a:r>
              <a:rPr lang="en-US" dirty="0" smtClean="0"/>
              <a:t> diagram as the sweep line moves down</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Point Events</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5616" y="3963739"/>
            <a:ext cx="239077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08104" y="4044701"/>
            <a:ext cx="228600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74931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Parabolas shrink</a:t>
            </a:r>
          </a:p>
          <a:p>
            <a:endParaRPr lang="en-US" dirty="0"/>
          </a:p>
          <a:p>
            <a:r>
              <a:rPr lang="en-US" dirty="0" smtClean="0"/>
              <a:t>When a parabola disappears, a vertex of the diagram is found</a:t>
            </a:r>
          </a:p>
          <a:p>
            <a:endParaRPr lang="en-US" dirty="0"/>
          </a:p>
          <a:p>
            <a:r>
              <a:rPr lang="en-US" dirty="0" smtClean="0"/>
              <a:t>This point is the center of a circle that is equidistant to the three sites defining the parabola and the line</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Circle events</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9097" y="3933056"/>
            <a:ext cx="288607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79577" y="4232564"/>
            <a:ext cx="2520280" cy="1999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07729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err="1" smtClean="0"/>
              <a:t>Javascript</a:t>
            </a:r>
            <a:r>
              <a:rPr lang="en-US" dirty="0"/>
              <a:t> implementation at http://www.raymondhill.net/voronoi/rhill-voronoi.html</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Examining Fortune’s algorithm</a:t>
            </a:r>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95736" y="2181100"/>
            <a:ext cx="4320480" cy="4272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94715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Build an “</a:t>
            </a:r>
            <a:r>
              <a:rPr lang="en-US" dirty="0" err="1" smtClean="0"/>
              <a:t>english</a:t>
            </a:r>
            <a:r>
              <a:rPr lang="en-US" dirty="0" smtClean="0"/>
              <a:t> countryside” look</a:t>
            </a:r>
          </a:p>
          <a:p>
            <a:r>
              <a:rPr lang="en-US" dirty="0" smtClean="0"/>
              <a:t>Using </a:t>
            </a:r>
            <a:r>
              <a:rPr lang="en-US" dirty="0" err="1" smtClean="0"/>
              <a:t>Voronoi</a:t>
            </a:r>
            <a:r>
              <a:rPr lang="en-US" dirty="0" smtClean="0"/>
              <a:t> diagram as base</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err="1" smtClean="0"/>
              <a:t>Voronoi</a:t>
            </a:r>
            <a:r>
              <a:rPr lang="en-US" dirty="0" smtClean="0"/>
              <a:t> Example 1 – Sir, you are being hunted</a:t>
            </a:r>
            <a:endParaRPr lang="en-US"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528" y="2708920"/>
            <a:ext cx="5336598" cy="3670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2" name="Picture 2" descr="http://www.dadsgamingaddiction.com/wp-content/uploads/2013/09/Sir-You-Are-Being-Hunted.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09510" y="1532212"/>
            <a:ext cx="3782970" cy="2112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330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http://www-cs-students.stanford.edu/~amitp/game-programming/polygon-map-generation/demo.html</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err="1" smtClean="0"/>
              <a:t>Voronoi</a:t>
            </a:r>
            <a:r>
              <a:rPr lang="en-US" dirty="0" smtClean="0"/>
              <a:t> Example 2 – </a:t>
            </a:r>
            <a:r>
              <a:rPr lang="en-US" dirty="0" err="1" smtClean="0"/>
              <a:t>Mapgen</a:t>
            </a:r>
            <a:r>
              <a:rPr lang="en-US" dirty="0" smtClean="0"/>
              <a:t>, </a:t>
            </a:r>
            <a:r>
              <a:rPr lang="en-US" dirty="0"/>
              <a:t>Amit Patel</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680" y="2348880"/>
            <a:ext cx="5241948"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81538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lstStyle/>
          <a:p>
            <a:r>
              <a:rPr lang="de-DE" dirty="0" smtClean="0"/>
              <a:t>Random </a:t>
            </a:r>
            <a:r>
              <a:rPr lang="de-DE" dirty="0" err="1" smtClean="0"/>
              <a:t>pixels</a:t>
            </a:r>
            <a:endParaRPr lang="de-DE" dirty="0" smtClean="0"/>
          </a:p>
          <a:p>
            <a:pPr lvl="1"/>
            <a:r>
              <a:rPr lang="de-DE" dirty="0" err="1" smtClean="0"/>
              <a:t>No</a:t>
            </a:r>
            <a:r>
              <a:rPr lang="de-DE" dirty="0" smtClean="0"/>
              <a:t> </a:t>
            </a:r>
            <a:r>
              <a:rPr lang="de-DE" dirty="0" err="1" smtClean="0"/>
              <a:t>continuity</a:t>
            </a:r>
            <a:endParaRPr lang="de-DE" dirty="0" smtClean="0"/>
          </a:p>
          <a:p>
            <a:pPr lvl="1"/>
            <a:r>
              <a:rPr lang="de-DE" dirty="0" err="1" smtClean="0"/>
              <a:t>If</a:t>
            </a:r>
            <a:r>
              <a:rPr lang="de-DE" dirty="0" smtClean="0"/>
              <a:t> </a:t>
            </a:r>
            <a:r>
              <a:rPr lang="de-DE" dirty="0" err="1" smtClean="0"/>
              <a:t>we</a:t>
            </a:r>
            <a:r>
              <a:rPr lang="de-DE" dirty="0" smtClean="0"/>
              <a:t> </a:t>
            </a:r>
            <a:r>
              <a:rPr lang="de-DE" dirty="0" err="1" smtClean="0"/>
              <a:t>interpreted</a:t>
            </a:r>
            <a:r>
              <a:rPr lang="de-DE" dirty="0" smtClean="0"/>
              <a:t> </a:t>
            </a:r>
            <a:r>
              <a:rPr lang="de-DE" dirty="0" err="1" smtClean="0"/>
              <a:t>it</a:t>
            </a:r>
            <a:r>
              <a:rPr lang="de-DE" dirty="0" smtClean="0"/>
              <a:t> </a:t>
            </a:r>
            <a:r>
              <a:rPr lang="de-DE" dirty="0" err="1" smtClean="0"/>
              <a:t>as</a:t>
            </a:r>
            <a:r>
              <a:rPr lang="de-DE" dirty="0" smtClean="0"/>
              <a:t> a 2-dimensional </a:t>
            </a:r>
            <a:r>
              <a:rPr lang="de-DE" dirty="0" err="1" smtClean="0"/>
              <a:t>function</a:t>
            </a:r>
            <a:r>
              <a:rPr lang="de-DE" dirty="0" smtClean="0"/>
              <a:t> (</a:t>
            </a:r>
            <a:r>
              <a:rPr lang="de-DE" dirty="0" err="1" smtClean="0"/>
              <a:t>heightmap</a:t>
            </a:r>
            <a:r>
              <a:rPr lang="de-DE" dirty="0" smtClean="0"/>
              <a:t>), </a:t>
            </a:r>
            <a:r>
              <a:rPr lang="de-DE" dirty="0" err="1" smtClean="0"/>
              <a:t>it</a:t>
            </a:r>
            <a:r>
              <a:rPr lang="de-DE" dirty="0" smtClean="0"/>
              <a:t> </a:t>
            </a:r>
            <a:r>
              <a:rPr lang="de-DE" dirty="0" err="1" smtClean="0"/>
              <a:t>would</a:t>
            </a:r>
            <a:r>
              <a:rPr lang="de-DE" dirty="0" smtClean="0"/>
              <a:t> not </a:t>
            </a:r>
            <a:r>
              <a:rPr lang="de-DE" dirty="0" err="1" smtClean="0"/>
              <a:t>work</a:t>
            </a:r>
            <a:endParaRPr lang="de-DE" dirty="0" smtClean="0"/>
          </a:p>
          <a:p>
            <a:endParaRPr lang="de-DE" dirty="0"/>
          </a:p>
          <a:p>
            <a:r>
              <a:rPr lang="de-DE" dirty="0" smtClean="0"/>
              <a:t>Semi-Random Noise</a:t>
            </a:r>
          </a:p>
          <a:p>
            <a:pPr lvl="1"/>
            <a:r>
              <a:rPr lang="de-DE" dirty="0" err="1" smtClean="0"/>
              <a:t>Cloud-like</a:t>
            </a:r>
            <a:r>
              <a:rPr lang="de-DE" dirty="0" smtClean="0"/>
              <a:t> </a:t>
            </a:r>
            <a:r>
              <a:rPr lang="de-DE" dirty="0" err="1" smtClean="0"/>
              <a:t>look</a:t>
            </a:r>
            <a:endParaRPr lang="de-DE" dirty="0" smtClean="0"/>
          </a:p>
          <a:p>
            <a:pPr lvl="1"/>
            <a:r>
              <a:rPr lang="de-DE" dirty="0" err="1" smtClean="0"/>
              <a:t>Continuous</a:t>
            </a:r>
            <a:endParaRPr lang="de-DE" dirty="0"/>
          </a:p>
          <a:p>
            <a:pPr lvl="1"/>
            <a:r>
              <a:rPr lang="de-DE" dirty="0" smtClean="0"/>
              <a:t>Works </a:t>
            </a:r>
            <a:r>
              <a:rPr lang="de-DE" dirty="0" err="1" smtClean="0"/>
              <a:t>well</a:t>
            </a:r>
            <a:r>
              <a:rPr lang="de-DE" dirty="0" smtClean="0"/>
              <a:t> </a:t>
            </a:r>
            <a:r>
              <a:rPr lang="de-DE" dirty="0" err="1" smtClean="0"/>
              <a:t>as</a:t>
            </a:r>
            <a:r>
              <a:rPr lang="de-DE" dirty="0" smtClean="0"/>
              <a:t> a </a:t>
            </a:r>
            <a:r>
              <a:rPr lang="de-DE" dirty="0" err="1" smtClean="0"/>
              <a:t>heightmap</a:t>
            </a:r>
            <a:endParaRPr lang="de-DE" dirty="0" smtClean="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Simplex Noise</a:t>
            </a:r>
            <a:endParaRPr lang="de-DE"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40152" y="1556792"/>
            <a:ext cx="237626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http://cochoy-jeremy.developpez.com/tutoriels/2d/introduction-bruit-perlin/images/perlin_noise.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40152" y="4005064"/>
            <a:ext cx="2376264" cy="237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6552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Perlin</a:t>
            </a:r>
            <a:r>
              <a:rPr lang="de-DE" dirty="0" smtClean="0"/>
              <a:t> Noise</a:t>
            </a:r>
          </a:p>
          <a:p>
            <a:pPr lvl="1"/>
            <a:r>
              <a:rPr lang="de-DE" dirty="0" err="1" smtClean="0"/>
              <a:t>Developed</a:t>
            </a:r>
            <a:r>
              <a:rPr lang="de-DE" dirty="0" smtClean="0"/>
              <a:t> </a:t>
            </a:r>
            <a:r>
              <a:rPr lang="de-DE" dirty="0" err="1" smtClean="0"/>
              <a:t>by</a:t>
            </a:r>
            <a:r>
              <a:rPr lang="de-DE" dirty="0" smtClean="0"/>
              <a:t> Ken </a:t>
            </a:r>
            <a:r>
              <a:rPr lang="de-DE" dirty="0" err="1" smtClean="0"/>
              <a:t>Perlin</a:t>
            </a:r>
            <a:r>
              <a:rPr lang="de-DE" dirty="0" smtClean="0"/>
              <a:t> in 1982 </a:t>
            </a:r>
            <a:r>
              <a:rPr lang="de-DE" dirty="0" err="1" smtClean="0"/>
              <a:t>for</a:t>
            </a:r>
            <a:r>
              <a:rPr lang="de-DE" dirty="0" smtClean="0"/>
              <a:t> </a:t>
            </a:r>
            <a:r>
              <a:rPr lang="de-DE" dirty="0" err="1" smtClean="0"/>
              <a:t>Tron</a:t>
            </a:r>
            <a:endParaRPr lang="de-DE" dirty="0" smtClean="0"/>
          </a:p>
          <a:p>
            <a:pPr lvl="2"/>
            <a:r>
              <a:rPr lang="de-DE" dirty="0" smtClean="0"/>
              <a:t>Won an Oscar in 1997</a:t>
            </a:r>
          </a:p>
          <a:p>
            <a:pPr lvl="1"/>
            <a:r>
              <a:rPr lang="de-DE" dirty="0" err="1" smtClean="0"/>
              <a:t>Omnipresent</a:t>
            </a:r>
            <a:r>
              <a:rPr lang="de-DE" dirty="0" smtClean="0"/>
              <a:t> </a:t>
            </a:r>
            <a:r>
              <a:rPr lang="de-DE" dirty="0" err="1" smtClean="0"/>
              <a:t>noise</a:t>
            </a:r>
            <a:r>
              <a:rPr lang="de-DE" dirty="0" smtClean="0"/>
              <a:t> </a:t>
            </a:r>
            <a:r>
              <a:rPr lang="de-DE" dirty="0" err="1" smtClean="0"/>
              <a:t>generation</a:t>
            </a:r>
            <a:r>
              <a:rPr lang="de-DE" dirty="0" smtClean="0"/>
              <a:t> </a:t>
            </a:r>
            <a:r>
              <a:rPr lang="de-DE" dirty="0" err="1" smtClean="0"/>
              <a:t>function</a:t>
            </a:r>
            <a:endParaRPr lang="de-DE" dirty="0" smtClean="0"/>
          </a:p>
          <a:p>
            <a:pPr lvl="1"/>
            <a:endParaRPr lang="de-DE" dirty="0"/>
          </a:p>
          <a:p>
            <a:r>
              <a:rPr lang="de-DE" dirty="0" smtClean="0"/>
              <a:t>Simplex Noise</a:t>
            </a:r>
          </a:p>
          <a:p>
            <a:pPr lvl="1"/>
            <a:r>
              <a:rPr lang="de-DE" dirty="0" err="1" smtClean="0"/>
              <a:t>Suggested</a:t>
            </a:r>
            <a:r>
              <a:rPr lang="de-DE" dirty="0" smtClean="0"/>
              <a:t> </a:t>
            </a:r>
            <a:r>
              <a:rPr lang="de-DE" dirty="0" err="1" smtClean="0"/>
              <a:t>by</a:t>
            </a:r>
            <a:r>
              <a:rPr lang="de-DE" dirty="0" smtClean="0"/>
              <a:t> </a:t>
            </a:r>
            <a:r>
              <a:rPr lang="de-DE" dirty="0" err="1" smtClean="0"/>
              <a:t>Perlin</a:t>
            </a:r>
            <a:r>
              <a:rPr lang="de-DE" dirty="0" smtClean="0"/>
              <a:t> in 2001 </a:t>
            </a:r>
            <a:r>
              <a:rPr lang="de-DE" dirty="0" err="1" smtClean="0"/>
              <a:t>as</a:t>
            </a:r>
            <a:r>
              <a:rPr lang="de-DE" dirty="0" smtClean="0"/>
              <a:t> a </a:t>
            </a:r>
            <a:r>
              <a:rPr lang="de-DE" dirty="0" err="1" smtClean="0"/>
              <a:t>succesor</a:t>
            </a:r>
            <a:r>
              <a:rPr lang="de-DE" dirty="0" smtClean="0"/>
              <a:t> </a:t>
            </a:r>
            <a:r>
              <a:rPr lang="de-DE" dirty="0" err="1" smtClean="0"/>
              <a:t>to</a:t>
            </a:r>
            <a:r>
              <a:rPr lang="de-DE" dirty="0" smtClean="0"/>
              <a:t> </a:t>
            </a:r>
            <a:r>
              <a:rPr lang="de-DE" dirty="0" err="1" smtClean="0"/>
              <a:t>the</a:t>
            </a:r>
            <a:r>
              <a:rPr lang="de-DE" dirty="0" smtClean="0"/>
              <a:t> </a:t>
            </a:r>
            <a:r>
              <a:rPr lang="de-DE" dirty="0" err="1" smtClean="0"/>
              <a:t>previous</a:t>
            </a:r>
            <a:r>
              <a:rPr lang="de-DE" dirty="0" smtClean="0"/>
              <a:t> </a:t>
            </a:r>
            <a:r>
              <a:rPr lang="de-DE" dirty="0" err="1" smtClean="0"/>
              <a:t>noise</a:t>
            </a:r>
            <a:r>
              <a:rPr lang="de-DE" dirty="0" smtClean="0"/>
              <a:t> </a:t>
            </a:r>
            <a:r>
              <a:rPr lang="de-DE" dirty="0" err="1" smtClean="0"/>
              <a:t>function</a:t>
            </a:r>
            <a:endParaRPr lang="de-DE" dirty="0" smtClean="0"/>
          </a:p>
          <a:p>
            <a:pPr lvl="1"/>
            <a:r>
              <a:rPr lang="de-DE" dirty="0" err="1" smtClean="0"/>
              <a:t>Better</a:t>
            </a:r>
            <a:r>
              <a:rPr lang="de-DE" dirty="0" smtClean="0"/>
              <a:t> </a:t>
            </a:r>
            <a:r>
              <a:rPr lang="de-DE" dirty="0" err="1" smtClean="0"/>
              <a:t>properties</a:t>
            </a:r>
            <a:endParaRPr lang="de-DE" dirty="0" smtClean="0"/>
          </a:p>
          <a:p>
            <a:pPr lvl="1"/>
            <a:r>
              <a:rPr lang="de-DE" dirty="0" err="1" smtClean="0"/>
              <a:t>Scales</a:t>
            </a:r>
            <a:r>
              <a:rPr lang="de-DE" dirty="0" smtClean="0"/>
              <a:t> </a:t>
            </a:r>
            <a:r>
              <a:rPr lang="de-DE" dirty="0" err="1" smtClean="0"/>
              <a:t>better</a:t>
            </a:r>
            <a:r>
              <a:rPr lang="de-DE" dirty="0" smtClean="0"/>
              <a:t> </a:t>
            </a:r>
            <a:r>
              <a:rPr lang="de-DE" dirty="0" err="1" smtClean="0"/>
              <a:t>to</a:t>
            </a:r>
            <a:r>
              <a:rPr lang="de-DE" dirty="0" smtClean="0"/>
              <a:t> </a:t>
            </a:r>
            <a:r>
              <a:rPr lang="de-DE" dirty="0" err="1" smtClean="0"/>
              <a:t>higher</a:t>
            </a:r>
            <a:r>
              <a:rPr lang="de-DE" dirty="0" smtClean="0"/>
              <a:t> </a:t>
            </a:r>
            <a:r>
              <a:rPr lang="de-DE" dirty="0" err="1" smtClean="0"/>
              <a:t>dimensions</a:t>
            </a:r>
            <a:endParaRPr lang="de-DE" dirty="0" smtClean="0"/>
          </a:p>
          <a:p>
            <a:pPr lvl="1"/>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 Simplex Noise</a:t>
            </a:r>
            <a:endParaRPr lang="de-DE"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187252" y="1556792"/>
            <a:ext cx="1633219"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88360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Gradient-</a:t>
            </a:r>
            <a:r>
              <a:rPr lang="de-DE" dirty="0" err="1" smtClean="0"/>
              <a:t>based</a:t>
            </a:r>
            <a:r>
              <a:rPr lang="de-DE" dirty="0" smtClean="0"/>
              <a:t> </a:t>
            </a:r>
            <a:r>
              <a:rPr lang="de-DE" dirty="0" err="1" smtClean="0"/>
              <a:t>noise</a:t>
            </a:r>
            <a:endParaRPr lang="de-DE" dirty="0" smtClean="0"/>
          </a:p>
          <a:p>
            <a:pPr lvl="1"/>
            <a:r>
              <a:rPr lang="de-DE" dirty="0" err="1" smtClean="0"/>
              <a:t>Determine</a:t>
            </a:r>
            <a:r>
              <a:rPr lang="de-DE" dirty="0" smtClean="0"/>
              <a:t> </a:t>
            </a:r>
            <a:r>
              <a:rPr lang="de-DE" dirty="0" err="1" smtClean="0"/>
              <a:t>for</a:t>
            </a:r>
            <a:r>
              <a:rPr lang="de-DE" dirty="0" smtClean="0"/>
              <a:t> </a:t>
            </a:r>
            <a:r>
              <a:rPr lang="de-DE" dirty="0" err="1" smtClean="0"/>
              <a:t>each</a:t>
            </a:r>
            <a:r>
              <a:rPr lang="de-DE" dirty="0" smtClean="0"/>
              <a:t> integer </a:t>
            </a:r>
            <a:r>
              <a:rPr lang="de-DE" dirty="0" err="1" smtClean="0"/>
              <a:t>value</a:t>
            </a:r>
            <a:endParaRPr lang="de-DE" dirty="0" smtClean="0"/>
          </a:p>
          <a:p>
            <a:pPr lvl="2"/>
            <a:r>
              <a:rPr lang="de-DE" dirty="0" err="1"/>
              <a:t>Function</a:t>
            </a:r>
            <a:r>
              <a:rPr lang="de-DE" dirty="0"/>
              <a:t> </a:t>
            </a:r>
            <a:r>
              <a:rPr lang="de-DE" dirty="0" err="1"/>
              <a:t>value</a:t>
            </a:r>
            <a:r>
              <a:rPr lang="de-DE" dirty="0"/>
              <a:t> 0</a:t>
            </a:r>
          </a:p>
          <a:p>
            <a:pPr lvl="2"/>
            <a:r>
              <a:rPr lang="de-DE" dirty="0" smtClean="0"/>
              <a:t>Pseudo-</a:t>
            </a:r>
            <a:r>
              <a:rPr lang="de-DE" dirty="0" err="1" smtClean="0"/>
              <a:t>random</a:t>
            </a:r>
            <a:r>
              <a:rPr lang="de-DE" dirty="0" smtClean="0"/>
              <a:t> </a:t>
            </a:r>
            <a:r>
              <a:rPr lang="de-DE" dirty="0" err="1" smtClean="0"/>
              <a:t>gradient</a:t>
            </a:r>
            <a:endParaRPr lang="de-DE" dirty="0" smtClean="0"/>
          </a:p>
          <a:p>
            <a:pPr lvl="1"/>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a:t>
            </a:r>
            <a:endParaRPr lang="de-DE"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55776" y="3789040"/>
            <a:ext cx="37719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3201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normAutofit/>
          </a:bodyPr>
          <a:lstStyle/>
          <a:p>
            <a:r>
              <a:rPr lang="de-DE" dirty="0" err="1" smtClean="0"/>
              <a:t>Rogue</a:t>
            </a:r>
            <a:r>
              <a:rPr lang="de-DE" dirty="0" smtClean="0"/>
              <a:t> &amp; </a:t>
            </a:r>
            <a:r>
              <a:rPr lang="de-DE" dirty="0" err="1" smtClean="0"/>
              <a:t>Roguelikes</a:t>
            </a:r>
            <a:endParaRPr lang="de-DE" dirty="0" smtClean="0"/>
          </a:p>
          <a:p>
            <a:pPr lvl="1"/>
            <a:r>
              <a:rPr lang="de-DE" dirty="0" smtClean="0"/>
              <a:t>Original </a:t>
            </a:r>
            <a:r>
              <a:rPr lang="de-DE" dirty="0" err="1" smtClean="0"/>
              <a:t>released</a:t>
            </a:r>
            <a:r>
              <a:rPr lang="de-DE" dirty="0" smtClean="0"/>
              <a:t> in 1980</a:t>
            </a:r>
          </a:p>
          <a:p>
            <a:pPr lvl="1"/>
            <a:r>
              <a:rPr lang="de-DE" dirty="0" err="1" smtClean="0"/>
              <a:t>Generated</a:t>
            </a:r>
            <a:r>
              <a:rPr lang="de-DE" dirty="0" smtClean="0"/>
              <a:t> a </a:t>
            </a:r>
            <a:r>
              <a:rPr lang="de-DE" dirty="0" err="1" smtClean="0"/>
              <a:t>new</a:t>
            </a:r>
            <a:r>
              <a:rPr lang="de-DE" dirty="0" smtClean="0"/>
              <a:t> </a:t>
            </a:r>
            <a:r>
              <a:rPr lang="de-DE" dirty="0" err="1" smtClean="0"/>
              <a:t>dungeon</a:t>
            </a:r>
            <a:r>
              <a:rPr lang="de-DE" dirty="0" smtClean="0"/>
              <a:t> </a:t>
            </a:r>
            <a:r>
              <a:rPr lang="de-DE" dirty="0" err="1" smtClean="0"/>
              <a:t>each</a:t>
            </a:r>
            <a:r>
              <a:rPr lang="de-DE" dirty="0" smtClean="0"/>
              <a:t> time </a:t>
            </a:r>
            <a:r>
              <a:rPr lang="de-DE" dirty="0" err="1" smtClean="0"/>
              <a:t>the</a:t>
            </a:r>
            <a:r>
              <a:rPr lang="de-DE" dirty="0" smtClean="0"/>
              <a:t> </a:t>
            </a:r>
            <a:r>
              <a:rPr lang="de-DE" dirty="0" err="1" smtClean="0"/>
              <a:t>player</a:t>
            </a:r>
            <a:r>
              <a:rPr lang="de-DE" dirty="0" smtClean="0"/>
              <a:t> </a:t>
            </a:r>
            <a:r>
              <a:rPr lang="de-DE" dirty="0" err="1" smtClean="0"/>
              <a:t>went</a:t>
            </a:r>
            <a:r>
              <a:rPr lang="de-DE" dirty="0" smtClean="0"/>
              <a:t> </a:t>
            </a:r>
            <a:r>
              <a:rPr lang="de-DE" dirty="0" err="1" smtClean="0"/>
              <a:t>to</a:t>
            </a:r>
            <a:r>
              <a:rPr lang="de-DE" dirty="0" smtClean="0"/>
              <a:t> a </a:t>
            </a:r>
            <a:r>
              <a:rPr lang="de-DE" dirty="0" err="1" smtClean="0"/>
              <a:t>new</a:t>
            </a:r>
            <a:r>
              <a:rPr lang="de-DE" dirty="0" smtClean="0"/>
              <a:t> </a:t>
            </a:r>
            <a:r>
              <a:rPr lang="de-DE" dirty="0" err="1" smtClean="0"/>
              <a:t>level</a:t>
            </a:r>
            <a:endParaRPr lang="de-DE" dirty="0" smtClean="0"/>
          </a:p>
          <a:p>
            <a:pPr lvl="1"/>
            <a:endParaRPr lang="de-DE" dirty="0" smtClean="0"/>
          </a:p>
          <a:p>
            <a:r>
              <a:rPr lang="de-DE" dirty="0" err="1" smtClean="0"/>
              <a:t>Algorithm</a:t>
            </a:r>
            <a:r>
              <a:rPr lang="de-DE" dirty="0" smtClean="0"/>
              <a:t> </a:t>
            </a:r>
            <a:r>
              <a:rPr lang="de-DE" dirty="0" err="1" smtClean="0"/>
              <a:t>for</a:t>
            </a:r>
            <a:r>
              <a:rPr lang="de-DE" dirty="0" smtClean="0"/>
              <a:t> </a:t>
            </a:r>
            <a:r>
              <a:rPr lang="de-DE" dirty="0" err="1" smtClean="0"/>
              <a:t>constructing</a:t>
            </a:r>
            <a:r>
              <a:rPr lang="de-DE" dirty="0" smtClean="0"/>
              <a:t> </a:t>
            </a:r>
            <a:r>
              <a:rPr lang="de-DE" dirty="0" err="1" smtClean="0"/>
              <a:t>the</a:t>
            </a:r>
            <a:r>
              <a:rPr lang="de-DE" dirty="0" smtClean="0"/>
              <a:t> </a:t>
            </a:r>
            <a:r>
              <a:rPr lang="de-DE" dirty="0" err="1" smtClean="0"/>
              <a:t>levels</a:t>
            </a:r>
            <a:endParaRPr lang="de-DE" dirty="0" smtClean="0"/>
          </a:p>
          <a:p>
            <a:pPr lvl="1"/>
            <a:r>
              <a:rPr lang="de-DE" dirty="0" smtClean="0"/>
              <a:t>http</a:t>
            </a:r>
            <a:r>
              <a:rPr lang="de-DE" dirty="0"/>
              <a:t>://kuoi.asui.uidaho.edu/~kamikaze/GameDesign/art07_rogue_dungeon.php</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History</a:t>
            </a:r>
            <a:r>
              <a:rPr lang="de-DE" dirty="0" smtClean="0"/>
              <a:t> </a:t>
            </a:r>
            <a:endParaRPr lang="de-DE" dirty="0"/>
          </a:p>
        </p:txBody>
      </p:sp>
      <p:pic>
        <p:nvPicPr>
          <p:cNvPr id="5" name="Bild 4"/>
          <p:cNvPicPr>
            <a:picLocks noChangeAspect="1"/>
          </p:cNvPicPr>
          <p:nvPr/>
        </p:nvPicPr>
        <p:blipFill>
          <a:blip r:embed="rId2"/>
          <a:stretch>
            <a:fillRect/>
          </a:stretch>
        </p:blipFill>
        <p:spPr>
          <a:xfrm>
            <a:off x="5220072" y="1700808"/>
            <a:ext cx="3679957" cy="2759968"/>
          </a:xfrm>
          <a:prstGeom prst="rect">
            <a:avLst/>
          </a:prstGeom>
        </p:spPr>
      </p:pic>
    </p:spTree>
    <p:extLst>
      <p:ext uri="{BB962C8B-B14F-4D97-AF65-F5344CB8AC3E}">
        <p14:creationId xmlns:p14="http://schemas.microsoft.com/office/powerpoint/2010/main" val="30171111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For</a:t>
            </a:r>
            <a:r>
              <a:rPr lang="de-DE" dirty="0" smtClean="0"/>
              <a:t> a </a:t>
            </a:r>
            <a:r>
              <a:rPr lang="de-DE" dirty="0" err="1" smtClean="0"/>
              <a:t>given</a:t>
            </a:r>
            <a:r>
              <a:rPr lang="de-DE" dirty="0" smtClean="0"/>
              <a:t> </a:t>
            </a:r>
            <a:r>
              <a:rPr lang="de-DE" dirty="0" err="1" smtClean="0"/>
              <a:t>point</a:t>
            </a:r>
            <a:r>
              <a:rPr lang="de-DE" dirty="0" smtClean="0"/>
              <a:t> x (2D), </a:t>
            </a:r>
            <a:r>
              <a:rPr lang="de-DE" dirty="0" err="1" smtClean="0"/>
              <a:t>the</a:t>
            </a:r>
            <a:r>
              <a:rPr lang="de-DE" dirty="0" smtClean="0"/>
              <a:t> </a:t>
            </a:r>
            <a:r>
              <a:rPr lang="de-DE" dirty="0" err="1" smtClean="0"/>
              <a:t>result</a:t>
            </a:r>
            <a:r>
              <a:rPr lang="de-DE" dirty="0" smtClean="0"/>
              <a:t> </a:t>
            </a:r>
            <a:r>
              <a:rPr lang="de-DE" dirty="0" err="1" smtClean="0"/>
              <a:t>is</a:t>
            </a:r>
            <a:r>
              <a:rPr lang="de-DE" dirty="0" smtClean="0"/>
              <a:t> </a:t>
            </a:r>
            <a:r>
              <a:rPr lang="de-DE" dirty="0" err="1" smtClean="0"/>
              <a:t>computed</a:t>
            </a:r>
            <a:r>
              <a:rPr lang="de-DE" dirty="0" smtClean="0"/>
              <a:t> </a:t>
            </a:r>
            <a:r>
              <a:rPr lang="de-DE" dirty="0" err="1" smtClean="0"/>
              <a:t>by</a:t>
            </a:r>
            <a:r>
              <a:rPr lang="de-DE" dirty="0"/>
              <a:t> </a:t>
            </a:r>
            <a:r>
              <a:rPr lang="de-DE" dirty="0" err="1" smtClean="0"/>
              <a:t>blending</a:t>
            </a:r>
            <a:endParaRPr lang="de-DE" dirty="0"/>
          </a:p>
          <a:p>
            <a:pPr lvl="1"/>
            <a:r>
              <a:rPr lang="de-DE" dirty="0" smtClean="0"/>
              <a:t>The </a:t>
            </a:r>
            <a:r>
              <a:rPr lang="de-DE" dirty="0" err="1" smtClean="0"/>
              <a:t>value</a:t>
            </a:r>
            <a:r>
              <a:rPr lang="de-DE" dirty="0" smtClean="0"/>
              <a:t> </a:t>
            </a:r>
            <a:r>
              <a:rPr lang="de-DE" dirty="0" err="1" smtClean="0"/>
              <a:t>of</a:t>
            </a:r>
            <a:r>
              <a:rPr lang="de-DE" dirty="0" smtClean="0"/>
              <a:t> </a:t>
            </a:r>
            <a:r>
              <a:rPr lang="de-DE" dirty="0" err="1" smtClean="0"/>
              <a:t>the</a:t>
            </a:r>
            <a:r>
              <a:rPr lang="de-DE" dirty="0" smtClean="0"/>
              <a:t> </a:t>
            </a:r>
            <a:r>
              <a:rPr lang="de-DE" dirty="0" err="1" smtClean="0"/>
              <a:t>previous</a:t>
            </a:r>
            <a:r>
              <a:rPr lang="de-DE" dirty="0" smtClean="0"/>
              <a:t> </a:t>
            </a:r>
            <a:r>
              <a:rPr lang="de-DE" dirty="0" err="1" smtClean="0"/>
              <a:t>gradient</a:t>
            </a:r>
            <a:r>
              <a:rPr lang="de-DE" dirty="0" smtClean="0"/>
              <a:t> </a:t>
            </a:r>
            <a:r>
              <a:rPr lang="de-DE" dirty="0" err="1" smtClean="0"/>
              <a:t>extrapolated</a:t>
            </a:r>
            <a:r>
              <a:rPr lang="de-DE" dirty="0" smtClean="0"/>
              <a:t> </a:t>
            </a:r>
            <a:r>
              <a:rPr lang="de-DE" dirty="0" err="1" smtClean="0"/>
              <a:t>to</a:t>
            </a:r>
            <a:r>
              <a:rPr lang="de-DE" dirty="0" smtClean="0"/>
              <a:t> </a:t>
            </a:r>
            <a:r>
              <a:rPr lang="de-DE" dirty="0" err="1" smtClean="0"/>
              <a:t>point</a:t>
            </a:r>
            <a:r>
              <a:rPr lang="de-DE" dirty="0" smtClean="0"/>
              <a:t> x</a:t>
            </a:r>
          </a:p>
          <a:p>
            <a:pPr lvl="1"/>
            <a:r>
              <a:rPr lang="de-DE" dirty="0" smtClean="0"/>
              <a:t>The </a:t>
            </a:r>
            <a:r>
              <a:rPr lang="de-DE" dirty="0" err="1" smtClean="0"/>
              <a:t>value</a:t>
            </a:r>
            <a:r>
              <a:rPr lang="de-DE" dirty="0" smtClean="0"/>
              <a:t> </a:t>
            </a:r>
            <a:r>
              <a:rPr lang="de-DE" dirty="0" err="1" smtClean="0"/>
              <a:t>of</a:t>
            </a:r>
            <a:r>
              <a:rPr lang="de-DE" dirty="0" smtClean="0"/>
              <a:t> </a:t>
            </a:r>
            <a:r>
              <a:rPr lang="de-DE" dirty="0" err="1" smtClean="0"/>
              <a:t>the</a:t>
            </a:r>
            <a:r>
              <a:rPr lang="de-DE" dirty="0" smtClean="0"/>
              <a:t> </a:t>
            </a:r>
            <a:r>
              <a:rPr lang="de-DE" dirty="0" err="1" smtClean="0"/>
              <a:t>next</a:t>
            </a:r>
            <a:r>
              <a:rPr lang="de-DE" dirty="0" smtClean="0"/>
              <a:t> </a:t>
            </a:r>
            <a:r>
              <a:rPr lang="de-DE" dirty="0" err="1" smtClean="0"/>
              <a:t>gradient</a:t>
            </a:r>
            <a:r>
              <a:rPr lang="de-DE" dirty="0" smtClean="0"/>
              <a:t> </a:t>
            </a:r>
            <a:r>
              <a:rPr lang="de-DE" dirty="0" err="1" smtClean="0"/>
              <a:t>extrapolated</a:t>
            </a:r>
            <a:r>
              <a:rPr lang="de-DE" dirty="0" smtClean="0"/>
              <a:t> </a:t>
            </a:r>
            <a:r>
              <a:rPr lang="de-DE" dirty="0" err="1" smtClean="0"/>
              <a:t>to</a:t>
            </a:r>
            <a:r>
              <a:rPr lang="de-DE" dirty="0" smtClean="0"/>
              <a:t> </a:t>
            </a:r>
            <a:r>
              <a:rPr lang="de-DE" dirty="0" err="1" smtClean="0"/>
              <a:t>point</a:t>
            </a:r>
            <a:r>
              <a:rPr lang="de-DE" dirty="0" smtClean="0"/>
              <a:t> x</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a:t>
            </a:r>
            <a:endParaRPr lang="de-DE" dirty="0"/>
          </a:p>
        </p:txBody>
      </p:sp>
      <p:sp>
        <p:nvSpPr>
          <p:cNvPr id="6" name="Ellipse 5"/>
          <p:cNvSpPr/>
          <p:nvPr/>
        </p:nvSpPr>
        <p:spPr bwMode="auto">
          <a:xfrm>
            <a:off x="5004048" y="4822781"/>
            <a:ext cx="108012" cy="108012"/>
          </a:xfrm>
          <a:prstGeom prst="ellipse">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cxnSp>
        <p:nvCxnSpPr>
          <p:cNvPr id="8" name="Gerade Verbindung 7"/>
          <p:cNvCxnSpPr/>
          <p:nvPr/>
        </p:nvCxnSpPr>
        <p:spPr bwMode="auto">
          <a:xfrm>
            <a:off x="2915816" y="4869160"/>
            <a:ext cx="4392488" cy="0"/>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Ellipse 12"/>
          <p:cNvSpPr/>
          <p:nvPr/>
        </p:nvSpPr>
        <p:spPr bwMode="auto">
          <a:xfrm>
            <a:off x="5940152" y="4822781"/>
            <a:ext cx="108012" cy="108012"/>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cxnSp>
        <p:nvCxnSpPr>
          <p:cNvPr id="15" name="Gerade Verbindung 14"/>
          <p:cNvCxnSpPr/>
          <p:nvPr/>
        </p:nvCxnSpPr>
        <p:spPr bwMode="auto">
          <a:xfrm flipV="1">
            <a:off x="4067944" y="3797052"/>
            <a:ext cx="1080120" cy="1576164"/>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15"/>
          <p:cNvCxnSpPr/>
          <p:nvPr/>
        </p:nvCxnSpPr>
        <p:spPr bwMode="auto">
          <a:xfrm>
            <a:off x="4932040" y="4365103"/>
            <a:ext cx="1778006" cy="867531"/>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Ellipse 19"/>
          <p:cNvSpPr/>
          <p:nvPr/>
        </p:nvSpPr>
        <p:spPr bwMode="auto">
          <a:xfrm>
            <a:off x="5004048" y="4365103"/>
            <a:ext cx="108012" cy="108012"/>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21" name="Ellipse 20"/>
          <p:cNvSpPr/>
          <p:nvPr/>
        </p:nvSpPr>
        <p:spPr bwMode="auto">
          <a:xfrm>
            <a:off x="5004048" y="3861048"/>
            <a:ext cx="108012" cy="108012"/>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11" name="Ellipse 10"/>
          <p:cNvSpPr/>
          <p:nvPr/>
        </p:nvSpPr>
        <p:spPr bwMode="auto">
          <a:xfrm>
            <a:off x="4355976" y="4822781"/>
            <a:ext cx="108012" cy="108012"/>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Tree>
    <p:extLst>
      <p:ext uri="{BB962C8B-B14F-4D97-AF65-F5344CB8AC3E}">
        <p14:creationId xmlns:p14="http://schemas.microsoft.com/office/powerpoint/2010/main" val="6769446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lstStyle/>
          <a:p>
            <a:r>
              <a:rPr lang="de-DE" dirty="0" smtClean="0"/>
              <a:t>Blending </a:t>
            </a:r>
            <a:r>
              <a:rPr lang="de-DE" dirty="0" err="1" smtClean="0"/>
              <a:t>function</a:t>
            </a:r>
            <a:endParaRPr lang="de-DE" dirty="0" smtClean="0"/>
          </a:p>
          <a:p>
            <a:pPr lvl="1"/>
            <a:r>
              <a:rPr lang="de-DE" dirty="0" err="1" smtClean="0"/>
              <a:t>Originally</a:t>
            </a:r>
            <a:r>
              <a:rPr lang="de-DE" dirty="0" smtClean="0"/>
              <a:t> f(t) = 3t^2 – 2t^3</a:t>
            </a:r>
          </a:p>
          <a:p>
            <a:pPr lvl="1"/>
            <a:r>
              <a:rPr lang="de-DE" dirty="0" err="1" smtClean="0"/>
              <a:t>Later</a:t>
            </a:r>
            <a:r>
              <a:rPr lang="de-DE" dirty="0" smtClean="0"/>
              <a:t> f(t) = 6t^5 – 15t^4 + 10t^3</a:t>
            </a:r>
            <a:endParaRPr lang="de-DE" dirty="0"/>
          </a:p>
          <a:p>
            <a:endParaRPr lang="de-DE" dirty="0" smtClean="0"/>
          </a:p>
          <a:p>
            <a:endParaRPr lang="de-DE" dirty="0" smtClean="0"/>
          </a:p>
          <a:p>
            <a:endParaRPr lang="de-DE" dirty="0"/>
          </a:p>
          <a:p>
            <a:endParaRPr lang="de-DE" dirty="0" smtClean="0"/>
          </a:p>
          <a:p>
            <a:r>
              <a:rPr lang="de-DE" dirty="0" err="1" smtClean="0"/>
              <a:t>Purpose</a:t>
            </a:r>
            <a:endParaRPr lang="de-DE" dirty="0" smtClean="0"/>
          </a:p>
          <a:p>
            <a:pPr lvl="1"/>
            <a:r>
              <a:rPr lang="de-DE" dirty="0" smtClean="0"/>
              <a:t>This </a:t>
            </a:r>
            <a:r>
              <a:rPr lang="de-DE" dirty="0" err="1" smtClean="0"/>
              <a:t>way</a:t>
            </a:r>
            <a:r>
              <a:rPr lang="de-DE" dirty="0" smtClean="0"/>
              <a:t>, </a:t>
            </a:r>
            <a:r>
              <a:rPr lang="de-DE" dirty="0" err="1" smtClean="0"/>
              <a:t>the</a:t>
            </a:r>
            <a:r>
              <a:rPr lang="de-DE" dirty="0" smtClean="0"/>
              <a:t> </a:t>
            </a:r>
            <a:r>
              <a:rPr lang="de-DE" dirty="0" err="1" smtClean="0"/>
              <a:t>noise</a:t>
            </a:r>
            <a:r>
              <a:rPr lang="de-DE" dirty="0" smtClean="0"/>
              <a:t> </a:t>
            </a:r>
            <a:r>
              <a:rPr lang="de-DE" dirty="0" err="1" smtClean="0"/>
              <a:t>is</a:t>
            </a:r>
            <a:r>
              <a:rPr lang="de-DE" dirty="0" smtClean="0"/>
              <a:t> also </a:t>
            </a:r>
            <a:r>
              <a:rPr lang="de-DE" dirty="0" err="1" smtClean="0"/>
              <a:t>continuous</a:t>
            </a:r>
            <a:r>
              <a:rPr lang="de-DE" dirty="0" smtClean="0"/>
              <a:t> at </a:t>
            </a:r>
            <a:r>
              <a:rPr lang="de-DE" dirty="0" err="1" smtClean="0"/>
              <a:t>the</a:t>
            </a:r>
            <a:r>
              <a:rPr lang="de-DE" dirty="0" smtClean="0"/>
              <a:t> integer </a:t>
            </a:r>
            <a:r>
              <a:rPr lang="de-DE" dirty="0" err="1" smtClean="0"/>
              <a:t>positions</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a:t>
            </a:r>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12160" y="2114550"/>
            <a:ext cx="270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0303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For</a:t>
            </a:r>
            <a:r>
              <a:rPr lang="de-DE" dirty="0" smtClean="0"/>
              <a:t> x, y, </a:t>
            </a:r>
            <a:r>
              <a:rPr lang="de-DE" dirty="0" err="1" smtClean="0"/>
              <a:t>the</a:t>
            </a:r>
            <a:r>
              <a:rPr lang="de-DE" dirty="0" smtClean="0"/>
              <a:t> </a:t>
            </a:r>
            <a:r>
              <a:rPr lang="de-DE" dirty="0" err="1" smtClean="0"/>
              <a:t>value</a:t>
            </a:r>
            <a:r>
              <a:rPr lang="de-DE" dirty="0" smtClean="0"/>
              <a:t> </a:t>
            </a:r>
            <a:r>
              <a:rPr lang="de-DE" dirty="0" err="1" smtClean="0"/>
              <a:t>is</a:t>
            </a:r>
            <a:r>
              <a:rPr lang="de-DE" dirty="0" smtClean="0"/>
              <a:t> </a:t>
            </a:r>
            <a:r>
              <a:rPr lang="de-DE" dirty="0" err="1" smtClean="0"/>
              <a:t>interpolated</a:t>
            </a:r>
            <a:r>
              <a:rPr lang="de-DE" dirty="0" smtClean="0"/>
              <a:t> </a:t>
            </a:r>
            <a:r>
              <a:rPr lang="de-DE" dirty="0" err="1" smtClean="0"/>
              <a:t>between</a:t>
            </a:r>
            <a:r>
              <a:rPr lang="de-DE" dirty="0" smtClean="0"/>
              <a:t> </a:t>
            </a:r>
            <a:r>
              <a:rPr lang="de-DE" dirty="0" err="1" smtClean="0"/>
              <a:t>the</a:t>
            </a:r>
            <a:r>
              <a:rPr lang="de-DE" dirty="0" smtClean="0"/>
              <a:t> </a:t>
            </a:r>
            <a:r>
              <a:rPr lang="de-DE" dirty="0" err="1" smtClean="0"/>
              <a:t>closest</a:t>
            </a:r>
            <a:r>
              <a:rPr lang="de-DE" dirty="0" smtClean="0"/>
              <a:t> integer </a:t>
            </a:r>
            <a:r>
              <a:rPr lang="de-DE" dirty="0" err="1" smtClean="0"/>
              <a:t>points</a:t>
            </a:r>
            <a:r>
              <a:rPr lang="de-DE" dirty="0" smtClean="0"/>
              <a:t> such </a:t>
            </a:r>
            <a:r>
              <a:rPr lang="de-DE" dirty="0" err="1" smtClean="0"/>
              <a:t>that</a:t>
            </a:r>
            <a:r>
              <a:rPr lang="de-DE" dirty="0" smtClean="0"/>
              <a:t> i &lt; x &lt; i+1, j &lt; y &lt; j+1</a:t>
            </a:r>
          </a:p>
          <a:p>
            <a:endParaRPr lang="de-DE" dirty="0"/>
          </a:p>
          <a:p>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r>
              <a:rPr lang="de-DE" dirty="0" smtClean="0"/>
              <a:t>Find </a:t>
            </a:r>
            <a:r>
              <a:rPr lang="de-DE" dirty="0" err="1" smtClean="0"/>
              <a:t>the</a:t>
            </a:r>
            <a:r>
              <a:rPr lang="de-DE" dirty="0" smtClean="0"/>
              <a:t> </a:t>
            </a:r>
            <a:r>
              <a:rPr lang="de-DE" dirty="0" err="1" smtClean="0"/>
              <a:t>unweighted</a:t>
            </a:r>
            <a:r>
              <a:rPr lang="de-DE" dirty="0" smtClean="0"/>
              <a:t> </a:t>
            </a:r>
            <a:r>
              <a:rPr lang="de-DE" dirty="0" err="1" smtClean="0"/>
              <a:t>contributions</a:t>
            </a:r>
            <a:r>
              <a:rPr lang="de-DE" dirty="0" smtClean="0"/>
              <a:t> </a:t>
            </a:r>
            <a:r>
              <a:rPr lang="de-DE" dirty="0" err="1" smtClean="0"/>
              <a:t>by</a:t>
            </a:r>
            <a:r>
              <a:rPr lang="de-DE" dirty="0" smtClean="0"/>
              <a:t> </a:t>
            </a:r>
            <a:r>
              <a:rPr lang="de-DE" dirty="0" err="1" smtClean="0"/>
              <a:t>using</a:t>
            </a:r>
            <a:r>
              <a:rPr lang="de-DE" dirty="0" smtClean="0"/>
              <a:t> </a:t>
            </a:r>
            <a:r>
              <a:rPr lang="de-DE" dirty="0" err="1" smtClean="0"/>
              <a:t>the</a:t>
            </a:r>
            <a:r>
              <a:rPr lang="de-DE" dirty="0" smtClean="0"/>
              <a:t> </a:t>
            </a:r>
            <a:r>
              <a:rPr lang="de-DE" dirty="0" err="1" smtClean="0"/>
              <a:t>dot</a:t>
            </a:r>
            <a:r>
              <a:rPr lang="de-DE" dirty="0" smtClean="0"/>
              <a:t> </a:t>
            </a:r>
            <a:r>
              <a:rPr lang="de-DE" dirty="0" err="1" smtClean="0"/>
              <a:t>product</a:t>
            </a:r>
            <a:endParaRPr lang="de-DE"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 (2D)</a:t>
            </a:r>
            <a:endParaRPr lang="de-D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77081" y="2564904"/>
            <a:ext cx="589597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34463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Can </a:t>
            </a:r>
            <a:r>
              <a:rPr lang="de-DE" dirty="0" err="1" smtClean="0"/>
              <a:t>be</a:t>
            </a:r>
            <a:r>
              <a:rPr lang="de-DE" dirty="0" smtClean="0"/>
              <a:t> </a:t>
            </a:r>
            <a:r>
              <a:rPr lang="de-DE" dirty="0" err="1" smtClean="0"/>
              <a:t>seen</a:t>
            </a:r>
            <a:r>
              <a:rPr lang="de-DE" dirty="0" smtClean="0"/>
              <a:t> </a:t>
            </a:r>
            <a:r>
              <a:rPr lang="de-DE" dirty="0" err="1" smtClean="0"/>
              <a:t>better</a:t>
            </a:r>
            <a:r>
              <a:rPr lang="de-DE" dirty="0" smtClean="0"/>
              <a:t> in 1D</a:t>
            </a:r>
          </a:p>
          <a:p>
            <a:endParaRPr lang="de-DE" dirty="0" smtClean="0"/>
          </a:p>
          <a:p>
            <a:r>
              <a:rPr lang="de-DE" dirty="0" smtClean="0"/>
              <a:t>Gradient </a:t>
            </a:r>
            <a:r>
              <a:rPr lang="de-DE" dirty="0" err="1" smtClean="0"/>
              <a:t>is</a:t>
            </a:r>
            <a:r>
              <a:rPr lang="de-DE" dirty="0" smtClean="0"/>
              <a:t> </a:t>
            </a:r>
            <a:r>
              <a:rPr lang="de-DE" dirty="0" err="1" smtClean="0"/>
              <a:t>the</a:t>
            </a:r>
            <a:r>
              <a:rPr lang="de-DE" dirty="0" smtClean="0"/>
              <a:t> </a:t>
            </a:r>
            <a:r>
              <a:rPr lang="de-DE" dirty="0" err="1" smtClean="0"/>
              <a:t>slope</a:t>
            </a:r>
            <a:r>
              <a:rPr lang="de-DE" dirty="0" smtClean="0"/>
              <a:t> </a:t>
            </a:r>
            <a:r>
              <a:rPr lang="de-DE" dirty="0" err="1" smtClean="0"/>
              <a:t>of</a:t>
            </a:r>
            <a:r>
              <a:rPr lang="de-DE" dirty="0" smtClean="0"/>
              <a:t> </a:t>
            </a:r>
            <a:r>
              <a:rPr lang="de-DE" dirty="0" err="1" smtClean="0"/>
              <a:t>the</a:t>
            </a:r>
            <a:r>
              <a:rPr lang="de-DE" dirty="0" smtClean="0"/>
              <a:t> </a:t>
            </a:r>
            <a:r>
              <a:rPr lang="de-DE" dirty="0" err="1" smtClean="0"/>
              <a:t>function</a:t>
            </a:r>
            <a:endParaRPr lang="de-DE" dirty="0" smtClean="0"/>
          </a:p>
          <a:p>
            <a:endParaRPr lang="de-DE" dirty="0"/>
          </a:p>
          <a:p>
            <a:r>
              <a:rPr lang="de-DE" dirty="0" err="1" smtClean="0"/>
              <a:t>Vector</a:t>
            </a:r>
            <a:r>
              <a:rPr lang="de-DE" dirty="0" smtClean="0"/>
              <a:t> </a:t>
            </a:r>
            <a:r>
              <a:rPr lang="de-DE" dirty="0" err="1" smtClean="0"/>
              <a:t>towards</a:t>
            </a:r>
            <a:r>
              <a:rPr lang="de-DE" dirty="0" smtClean="0"/>
              <a:t> </a:t>
            </a:r>
            <a:r>
              <a:rPr lang="de-DE" dirty="0" err="1" smtClean="0"/>
              <a:t>the</a:t>
            </a:r>
            <a:r>
              <a:rPr lang="de-DE" dirty="0" smtClean="0"/>
              <a:t> </a:t>
            </a:r>
            <a:r>
              <a:rPr lang="de-DE" dirty="0" err="1" smtClean="0"/>
              <a:t>evaluated</a:t>
            </a:r>
            <a:r>
              <a:rPr lang="de-DE" dirty="0" smtClean="0"/>
              <a:t> </a:t>
            </a:r>
            <a:r>
              <a:rPr lang="de-DE" dirty="0" err="1" smtClean="0"/>
              <a:t>point</a:t>
            </a:r>
            <a:r>
              <a:rPr lang="de-DE" dirty="0" smtClean="0"/>
              <a:t> </a:t>
            </a:r>
            <a:r>
              <a:rPr lang="de-DE" dirty="0" err="1" smtClean="0"/>
              <a:t>is</a:t>
            </a:r>
            <a:r>
              <a:rPr lang="de-DE" dirty="0" smtClean="0"/>
              <a:t> </a:t>
            </a:r>
            <a:r>
              <a:rPr lang="de-DE" dirty="0" err="1" smtClean="0"/>
              <a:t>the</a:t>
            </a:r>
            <a:r>
              <a:rPr lang="de-DE" dirty="0" smtClean="0"/>
              <a:t> x-Value</a:t>
            </a:r>
          </a:p>
          <a:p>
            <a:endParaRPr lang="de-DE" dirty="0"/>
          </a:p>
          <a:p>
            <a:r>
              <a:rPr lang="de-DE" dirty="0" smtClean="0"/>
              <a:t>In </a:t>
            </a:r>
            <a:r>
              <a:rPr lang="de-DE" dirty="0" err="1" smtClean="0"/>
              <a:t>this</a:t>
            </a:r>
            <a:r>
              <a:rPr lang="de-DE" dirty="0" smtClean="0"/>
              <a:t> </a:t>
            </a:r>
            <a:r>
              <a:rPr lang="de-DE" dirty="0" err="1" smtClean="0"/>
              <a:t>case</a:t>
            </a:r>
            <a:r>
              <a:rPr lang="de-DE" dirty="0" smtClean="0"/>
              <a:t>, </a:t>
            </a:r>
            <a:r>
              <a:rPr lang="de-DE" dirty="0" err="1" smtClean="0"/>
              <a:t>the</a:t>
            </a:r>
            <a:r>
              <a:rPr lang="de-DE" dirty="0" smtClean="0"/>
              <a:t> </a:t>
            </a:r>
            <a:r>
              <a:rPr lang="de-DE" dirty="0" err="1" smtClean="0"/>
              <a:t>dot</a:t>
            </a:r>
            <a:r>
              <a:rPr lang="de-DE" dirty="0" smtClean="0"/>
              <a:t> </a:t>
            </a:r>
            <a:r>
              <a:rPr lang="de-DE" dirty="0" err="1" smtClean="0"/>
              <a:t>product</a:t>
            </a:r>
            <a:r>
              <a:rPr lang="de-DE" dirty="0" smtClean="0"/>
              <a:t> </a:t>
            </a:r>
            <a:r>
              <a:rPr lang="de-DE" dirty="0" err="1" smtClean="0"/>
              <a:t>becomes</a:t>
            </a:r>
            <a:r>
              <a:rPr lang="de-DE" dirty="0" smtClean="0"/>
              <a:t> </a:t>
            </a:r>
            <a:r>
              <a:rPr lang="de-DE" dirty="0" err="1" smtClean="0"/>
              <a:t>slope</a:t>
            </a:r>
            <a:r>
              <a:rPr lang="de-DE" dirty="0" smtClean="0"/>
              <a:t> * x </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 – </a:t>
            </a:r>
            <a:r>
              <a:rPr lang="de-DE" dirty="0" err="1" smtClean="0"/>
              <a:t>Dot</a:t>
            </a:r>
            <a:r>
              <a:rPr lang="de-DE" dirty="0" smtClean="0"/>
              <a:t> </a:t>
            </a:r>
            <a:r>
              <a:rPr lang="de-DE" dirty="0" err="1" smtClean="0"/>
              <a:t>product</a:t>
            </a:r>
            <a:endParaRPr lang="de-DE" dirty="0"/>
          </a:p>
        </p:txBody>
      </p:sp>
      <p:grpSp>
        <p:nvGrpSpPr>
          <p:cNvPr id="22" name="Gruppieren 21"/>
          <p:cNvGrpSpPr/>
          <p:nvPr/>
        </p:nvGrpSpPr>
        <p:grpSpPr>
          <a:xfrm>
            <a:off x="2843808" y="4640420"/>
            <a:ext cx="4392488" cy="1576164"/>
            <a:chOff x="2915816" y="3797052"/>
            <a:chExt cx="4392488" cy="1576164"/>
          </a:xfrm>
        </p:grpSpPr>
        <p:sp>
          <p:nvSpPr>
            <p:cNvPr id="6" name="Ellipse 5"/>
            <p:cNvSpPr/>
            <p:nvPr/>
          </p:nvSpPr>
          <p:spPr bwMode="auto">
            <a:xfrm>
              <a:off x="5004048" y="4822781"/>
              <a:ext cx="108012" cy="108012"/>
            </a:xfrm>
            <a:prstGeom prst="ellipse">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cxnSp>
          <p:nvCxnSpPr>
            <p:cNvPr id="8" name="Gerade Verbindung 7"/>
            <p:cNvCxnSpPr/>
            <p:nvPr/>
          </p:nvCxnSpPr>
          <p:spPr bwMode="auto">
            <a:xfrm>
              <a:off x="2915816" y="4869160"/>
              <a:ext cx="4392488" cy="0"/>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Ellipse 10"/>
            <p:cNvSpPr/>
            <p:nvPr/>
          </p:nvSpPr>
          <p:spPr bwMode="auto">
            <a:xfrm>
              <a:off x="4355976" y="4822781"/>
              <a:ext cx="108012" cy="108012"/>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13" name="Ellipse 12"/>
            <p:cNvSpPr/>
            <p:nvPr/>
          </p:nvSpPr>
          <p:spPr bwMode="auto">
            <a:xfrm>
              <a:off x="5580112" y="4815154"/>
              <a:ext cx="108012" cy="108012"/>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cxnSp>
          <p:nvCxnSpPr>
            <p:cNvPr id="15" name="Gerade Verbindung 14"/>
            <p:cNvCxnSpPr/>
            <p:nvPr/>
          </p:nvCxnSpPr>
          <p:spPr bwMode="auto">
            <a:xfrm flipV="1">
              <a:off x="4067944" y="3797052"/>
              <a:ext cx="1080120" cy="1576164"/>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15"/>
            <p:cNvCxnSpPr/>
            <p:nvPr/>
          </p:nvCxnSpPr>
          <p:spPr bwMode="auto">
            <a:xfrm>
              <a:off x="4608004" y="4365104"/>
              <a:ext cx="1778006" cy="867531"/>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Ellipse 19"/>
            <p:cNvSpPr/>
            <p:nvPr/>
          </p:nvSpPr>
          <p:spPr bwMode="auto">
            <a:xfrm>
              <a:off x="5004048" y="4531128"/>
              <a:ext cx="108012" cy="108012"/>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21" name="Ellipse 20"/>
            <p:cNvSpPr/>
            <p:nvPr/>
          </p:nvSpPr>
          <p:spPr bwMode="auto">
            <a:xfrm>
              <a:off x="5004048" y="3861048"/>
              <a:ext cx="108012" cy="108012"/>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cxnSp>
          <p:nvCxnSpPr>
            <p:cNvPr id="7" name="Gerade Verbindung mit Pfeil 6"/>
            <p:cNvCxnSpPr/>
            <p:nvPr/>
          </p:nvCxnSpPr>
          <p:spPr bwMode="auto">
            <a:xfrm>
              <a:off x="4409982" y="5085184"/>
              <a:ext cx="648072" cy="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7" name="Gerade Verbindung mit Pfeil 16"/>
            <p:cNvCxnSpPr/>
            <p:nvPr/>
          </p:nvCxnSpPr>
          <p:spPr bwMode="auto">
            <a:xfrm flipV="1">
              <a:off x="4409982" y="4147363"/>
              <a:ext cx="522058" cy="72179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4640664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Choose</a:t>
            </a:r>
            <a:r>
              <a:rPr lang="de-DE" dirty="0" smtClean="0"/>
              <a:t> 8-16 </a:t>
            </a:r>
            <a:r>
              <a:rPr lang="de-DE" dirty="0" err="1" smtClean="0"/>
              <a:t>gradients</a:t>
            </a:r>
            <a:r>
              <a:rPr lang="de-DE" dirty="0" smtClean="0"/>
              <a:t> </a:t>
            </a:r>
            <a:r>
              <a:rPr lang="de-DE" dirty="0" err="1" smtClean="0"/>
              <a:t>from</a:t>
            </a:r>
            <a:r>
              <a:rPr lang="de-DE" dirty="0" smtClean="0"/>
              <a:t> </a:t>
            </a:r>
            <a:r>
              <a:rPr lang="de-DE" dirty="0" err="1" smtClean="0"/>
              <a:t>the</a:t>
            </a:r>
            <a:r>
              <a:rPr lang="de-DE" dirty="0" smtClean="0"/>
              <a:t> </a:t>
            </a:r>
            <a:r>
              <a:rPr lang="de-DE" dirty="0" err="1" smtClean="0"/>
              <a:t>unit</a:t>
            </a:r>
            <a:r>
              <a:rPr lang="de-DE" dirty="0" smtClean="0"/>
              <a:t> </a:t>
            </a:r>
            <a:r>
              <a:rPr lang="de-DE" dirty="0" err="1" smtClean="0"/>
              <a:t>circle</a:t>
            </a:r>
            <a:endParaRPr lang="de-DE" dirty="0" smtClean="0"/>
          </a:p>
          <a:p>
            <a:pPr lvl="1"/>
            <a:r>
              <a:rPr lang="de-DE" dirty="0" err="1" smtClean="0"/>
              <a:t>Generate</a:t>
            </a:r>
            <a:r>
              <a:rPr lang="de-DE" dirty="0" smtClean="0"/>
              <a:t> </a:t>
            </a:r>
            <a:r>
              <a:rPr lang="de-DE" dirty="0" err="1" smtClean="0"/>
              <a:t>two</a:t>
            </a:r>
            <a:r>
              <a:rPr lang="de-DE" dirty="0" smtClean="0"/>
              <a:t> </a:t>
            </a:r>
            <a:r>
              <a:rPr lang="de-DE" dirty="0" err="1" smtClean="0"/>
              <a:t>random</a:t>
            </a:r>
            <a:r>
              <a:rPr lang="de-DE" dirty="0" smtClean="0"/>
              <a:t> </a:t>
            </a:r>
            <a:r>
              <a:rPr lang="de-DE" dirty="0" err="1" smtClean="0"/>
              <a:t>numbers</a:t>
            </a:r>
            <a:r>
              <a:rPr lang="de-DE" dirty="0" smtClean="0"/>
              <a:t> (x </a:t>
            </a:r>
            <a:r>
              <a:rPr lang="de-DE" dirty="0" err="1" smtClean="0"/>
              <a:t>and</a:t>
            </a:r>
            <a:r>
              <a:rPr lang="de-DE" dirty="0" smtClean="0"/>
              <a:t> y)</a:t>
            </a:r>
          </a:p>
          <a:p>
            <a:pPr lvl="1"/>
            <a:r>
              <a:rPr lang="de-DE" dirty="0" err="1" smtClean="0"/>
              <a:t>Normalize</a:t>
            </a:r>
            <a:r>
              <a:rPr lang="de-DE" dirty="0" smtClean="0"/>
              <a:t> </a:t>
            </a:r>
            <a:r>
              <a:rPr lang="de-DE" dirty="0" err="1" smtClean="0"/>
              <a:t>the</a:t>
            </a:r>
            <a:r>
              <a:rPr lang="de-DE" dirty="0" smtClean="0"/>
              <a:t> </a:t>
            </a:r>
            <a:r>
              <a:rPr lang="de-DE" dirty="0" err="1" smtClean="0"/>
              <a:t>vector</a:t>
            </a:r>
            <a:endParaRPr lang="de-DE" dirty="0" smtClean="0"/>
          </a:p>
          <a:p>
            <a:endParaRPr lang="de-DE" dirty="0"/>
          </a:p>
          <a:p>
            <a:r>
              <a:rPr lang="de-DE" dirty="0" err="1" smtClean="0"/>
              <a:t>To</a:t>
            </a:r>
            <a:r>
              <a:rPr lang="de-DE" dirty="0" smtClean="0"/>
              <a:t> </a:t>
            </a:r>
            <a:r>
              <a:rPr lang="de-DE" dirty="0" err="1" smtClean="0"/>
              <a:t>make</a:t>
            </a:r>
            <a:r>
              <a:rPr lang="de-DE" dirty="0" smtClean="0"/>
              <a:t> </a:t>
            </a:r>
            <a:r>
              <a:rPr lang="de-DE" dirty="0" err="1" smtClean="0"/>
              <a:t>the</a:t>
            </a:r>
            <a:r>
              <a:rPr lang="de-DE" dirty="0" smtClean="0"/>
              <a:t> </a:t>
            </a:r>
            <a:r>
              <a:rPr lang="de-DE" dirty="0" err="1" smtClean="0"/>
              <a:t>process</a:t>
            </a:r>
            <a:r>
              <a:rPr lang="de-DE" dirty="0" smtClean="0"/>
              <a:t> </a:t>
            </a:r>
            <a:r>
              <a:rPr lang="de-DE" dirty="0" err="1" smtClean="0"/>
              <a:t>repeatable</a:t>
            </a:r>
            <a:endParaRPr lang="de-DE" dirty="0" smtClean="0"/>
          </a:p>
          <a:p>
            <a:pPr lvl="1"/>
            <a:r>
              <a:rPr lang="de-DE" dirty="0" smtClean="0"/>
              <a:t>Save an </a:t>
            </a:r>
            <a:r>
              <a:rPr lang="de-DE" dirty="0" err="1" smtClean="0"/>
              <a:t>array</a:t>
            </a:r>
            <a:r>
              <a:rPr lang="de-DE" dirty="0" smtClean="0"/>
              <a:t> (e.g. n = 256 </a:t>
            </a:r>
            <a:r>
              <a:rPr lang="de-DE" dirty="0" err="1" smtClean="0"/>
              <a:t>values</a:t>
            </a:r>
            <a:r>
              <a:rPr lang="de-DE" dirty="0" smtClean="0"/>
              <a:t>) </a:t>
            </a:r>
            <a:r>
              <a:rPr lang="de-DE" dirty="0" err="1" smtClean="0"/>
              <a:t>that</a:t>
            </a:r>
            <a:r>
              <a:rPr lang="de-DE" dirty="0" smtClean="0"/>
              <a:t> </a:t>
            </a:r>
            <a:r>
              <a:rPr lang="de-DE" dirty="0" err="1" smtClean="0"/>
              <a:t>contains</a:t>
            </a:r>
            <a:r>
              <a:rPr lang="de-DE" dirty="0" smtClean="0"/>
              <a:t> a </a:t>
            </a:r>
            <a:r>
              <a:rPr lang="de-DE" dirty="0" err="1" smtClean="0"/>
              <a:t>permutation</a:t>
            </a:r>
            <a:r>
              <a:rPr lang="de-DE" dirty="0" smtClean="0"/>
              <a:t> </a:t>
            </a:r>
            <a:r>
              <a:rPr lang="de-DE" dirty="0" err="1" smtClean="0"/>
              <a:t>of</a:t>
            </a:r>
            <a:r>
              <a:rPr lang="de-DE" dirty="0" smtClean="0"/>
              <a:t> </a:t>
            </a:r>
            <a:r>
              <a:rPr lang="de-DE" dirty="0" err="1" smtClean="0"/>
              <a:t>the</a:t>
            </a:r>
            <a:r>
              <a:rPr lang="de-DE" dirty="0" smtClean="0"/>
              <a:t> </a:t>
            </a:r>
            <a:r>
              <a:rPr lang="de-DE" dirty="0" err="1" smtClean="0"/>
              <a:t>first</a:t>
            </a:r>
            <a:r>
              <a:rPr lang="de-DE" dirty="0" smtClean="0"/>
              <a:t> n </a:t>
            </a:r>
            <a:r>
              <a:rPr lang="de-DE" dirty="0" err="1" smtClean="0"/>
              <a:t>integers</a:t>
            </a:r>
            <a:r>
              <a:rPr lang="de-DE" dirty="0" smtClean="0"/>
              <a:t> </a:t>
            </a:r>
            <a:r>
              <a:rPr lang="de-DE" dirty="0" smtClean="0">
                <a:sym typeface="Wingdings" panose="05000000000000000000" pitchFamily="2" charset="2"/>
              </a:rPr>
              <a:t> </a:t>
            </a:r>
            <a:r>
              <a:rPr lang="de-DE" dirty="0" err="1" smtClean="0">
                <a:sym typeface="Wingdings" panose="05000000000000000000" pitchFamily="2" charset="2"/>
              </a:rPr>
              <a:t>perm</a:t>
            </a:r>
            <a:r>
              <a:rPr lang="de-DE" dirty="0" smtClean="0">
                <a:sym typeface="Wingdings" panose="05000000000000000000" pitchFamily="2" charset="2"/>
              </a:rPr>
              <a:t>[]</a:t>
            </a:r>
            <a:endParaRPr lang="de-DE" dirty="0" smtClean="0"/>
          </a:p>
          <a:p>
            <a:pPr lvl="1"/>
            <a:endParaRPr lang="de-DE" dirty="0"/>
          </a:p>
          <a:p>
            <a:r>
              <a:rPr lang="de-DE" dirty="0" smtClean="0"/>
              <a:t>Save </a:t>
            </a:r>
            <a:r>
              <a:rPr lang="de-DE" dirty="0" err="1" smtClean="0"/>
              <a:t>the</a:t>
            </a:r>
            <a:r>
              <a:rPr lang="de-DE" dirty="0" smtClean="0"/>
              <a:t> </a:t>
            </a:r>
            <a:r>
              <a:rPr lang="de-DE" dirty="0" err="1" smtClean="0"/>
              <a:t>gradients</a:t>
            </a:r>
            <a:r>
              <a:rPr lang="de-DE" dirty="0" smtClean="0"/>
              <a:t> in an </a:t>
            </a:r>
            <a:r>
              <a:rPr lang="de-DE" dirty="0" err="1" smtClean="0"/>
              <a:t>array</a:t>
            </a:r>
            <a:r>
              <a:rPr lang="de-DE" dirty="0" smtClean="0"/>
              <a:t> grad[][]</a:t>
            </a:r>
          </a:p>
          <a:p>
            <a:pPr lvl="1"/>
            <a:r>
              <a:rPr lang="de-DE" dirty="0" smtClean="0"/>
              <a:t>Look </a:t>
            </a:r>
            <a:r>
              <a:rPr lang="de-DE" dirty="0" err="1" smtClean="0"/>
              <a:t>up</a:t>
            </a:r>
            <a:r>
              <a:rPr lang="de-DE" dirty="0" smtClean="0"/>
              <a:t> </a:t>
            </a:r>
            <a:r>
              <a:rPr lang="de-DE" dirty="0" err="1" smtClean="0"/>
              <a:t>using</a:t>
            </a:r>
            <a:r>
              <a:rPr lang="de-DE" dirty="0" smtClean="0"/>
              <a:t> </a:t>
            </a:r>
            <a:r>
              <a:rPr lang="de-DE" dirty="0" err="1" smtClean="0"/>
              <a:t>int</a:t>
            </a:r>
            <a:r>
              <a:rPr lang="de-DE" dirty="0" smtClean="0"/>
              <a:t> i00 = </a:t>
            </a:r>
            <a:r>
              <a:rPr lang="de-DE" dirty="0" err="1" smtClean="0"/>
              <a:t>perm</a:t>
            </a:r>
            <a:r>
              <a:rPr lang="de-DE" dirty="0" smtClean="0"/>
              <a:t>[X + </a:t>
            </a:r>
            <a:r>
              <a:rPr lang="de-DE" dirty="0" err="1" smtClean="0"/>
              <a:t>perm</a:t>
            </a:r>
            <a:r>
              <a:rPr lang="de-DE" dirty="0" smtClean="0"/>
              <a:t>[Y</a:t>
            </a:r>
            <a:r>
              <a:rPr lang="de-DE" dirty="0"/>
              <a:t>] % </a:t>
            </a:r>
            <a:r>
              <a:rPr lang="de-DE" dirty="0" err="1"/>
              <a:t>numGradients</a:t>
            </a:r>
            <a:r>
              <a:rPr lang="de-DE" dirty="0" smtClean="0"/>
              <a:t>]</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Gradients</a:t>
            </a:r>
            <a:r>
              <a:rPr lang="de-DE" dirty="0" smtClean="0"/>
              <a:t>, </a:t>
            </a:r>
            <a:r>
              <a:rPr lang="de-DE" dirty="0" err="1" smtClean="0"/>
              <a:t>Computation</a:t>
            </a:r>
            <a:endParaRPr lang="de-DE" dirty="0"/>
          </a:p>
        </p:txBody>
      </p:sp>
    </p:spTree>
    <p:extLst>
      <p:ext uri="{BB962C8B-B14F-4D97-AF65-F5344CB8AC3E}">
        <p14:creationId xmlns:p14="http://schemas.microsoft.com/office/powerpoint/2010/main" val="1916325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smtClean="0"/>
              <a:t>Use</a:t>
            </a:r>
            <a:r>
              <a:rPr lang="de-DE" dirty="0" smtClean="0"/>
              <a:t> </a:t>
            </a:r>
            <a:r>
              <a:rPr lang="de-DE" dirty="0" err="1" smtClean="0"/>
              <a:t>the</a:t>
            </a:r>
            <a:r>
              <a:rPr lang="de-DE" dirty="0" smtClean="0"/>
              <a:t> </a:t>
            </a:r>
            <a:r>
              <a:rPr lang="de-DE" dirty="0" err="1" smtClean="0"/>
              <a:t>dot</a:t>
            </a:r>
            <a:r>
              <a:rPr lang="de-DE" dirty="0" smtClean="0"/>
              <a:t> </a:t>
            </a:r>
            <a:r>
              <a:rPr lang="de-DE" dirty="0" err="1" smtClean="0"/>
              <a:t>product</a:t>
            </a:r>
            <a:r>
              <a:rPr lang="de-DE" dirty="0" smtClean="0"/>
              <a:t> </a:t>
            </a:r>
            <a:r>
              <a:rPr lang="de-DE" dirty="0" err="1" smtClean="0"/>
              <a:t>to</a:t>
            </a:r>
            <a:r>
              <a:rPr lang="de-DE" dirty="0" smtClean="0"/>
              <a:t> </a:t>
            </a:r>
            <a:r>
              <a:rPr lang="de-DE" dirty="0" err="1" smtClean="0"/>
              <a:t>calculate</a:t>
            </a:r>
            <a:r>
              <a:rPr lang="de-DE" dirty="0" smtClean="0"/>
              <a:t> </a:t>
            </a:r>
            <a:r>
              <a:rPr lang="de-DE" dirty="0" err="1" smtClean="0"/>
              <a:t>the</a:t>
            </a:r>
            <a:r>
              <a:rPr lang="de-DE" dirty="0" smtClean="0"/>
              <a:t> </a:t>
            </a:r>
            <a:r>
              <a:rPr lang="de-DE" dirty="0" err="1" smtClean="0"/>
              <a:t>contribution</a:t>
            </a:r>
            <a:r>
              <a:rPr lang="de-DE" dirty="0" smtClean="0"/>
              <a:t> </a:t>
            </a:r>
            <a:r>
              <a:rPr lang="de-DE" dirty="0" err="1" smtClean="0"/>
              <a:t>of</a:t>
            </a:r>
            <a:r>
              <a:rPr lang="de-DE" dirty="0" smtClean="0"/>
              <a:t> a </a:t>
            </a:r>
            <a:r>
              <a:rPr lang="de-DE" dirty="0" err="1" smtClean="0"/>
              <a:t>gradient</a:t>
            </a:r>
            <a:r>
              <a:rPr lang="de-DE" dirty="0" smtClean="0"/>
              <a:t> </a:t>
            </a:r>
            <a:r>
              <a:rPr lang="de-DE" dirty="0" err="1" smtClean="0"/>
              <a:t>to</a:t>
            </a:r>
            <a:r>
              <a:rPr lang="de-DE" dirty="0" smtClean="0"/>
              <a:t> </a:t>
            </a:r>
            <a:r>
              <a:rPr lang="de-DE" dirty="0" err="1" smtClean="0"/>
              <a:t>the</a:t>
            </a:r>
            <a:r>
              <a:rPr lang="de-DE" dirty="0" smtClean="0"/>
              <a:t> sample</a:t>
            </a:r>
          </a:p>
          <a:p>
            <a:pPr lvl="1"/>
            <a:r>
              <a:rPr lang="de-DE" dirty="0" err="1" smtClean="0"/>
              <a:t>Gradients</a:t>
            </a:r>
            <a:r>
              <a:rPr lang="de-DE" dirty="0" smtClean="0"/>
              <a:t> </a:t>
            </a:r>
            <a:r>
              <a:rPr lang="de-DE" dirty="0" err="1" smtClean="0"/>
              <a:t>are</a:t>
            </a:r>
            <a:r>
              <a:rPr lang="de-DE" dirty="0" smtClean="0"/>
              <a:t> </a:t>
            </a:r>
            <a:r>
              <a:rPr lang="de-DE" dirty="0" err="1" smtClean="0"/>
              <a:t>defined</a:t>
            </a:r>
            <a:r>
              <a:rPr lang="de-DE" dirty="0" smtClean="0"/>
              <a:t> at </a:t>
            </a:r>
            <a:r>
              <a:rPr lang="de-DE" dirty="0" err="1" smtClean="0"/>
              <a:t>the</a:t>
            </a:r>
            <a:r>
              <a:rPr lang="de-DE" dirty="0" smtClean="0"/>
              <a:t> </a:t>
            </a:r>
            <a:r>
              <a:rPr lang="de-DE" dirty="0" err="1" smtClean="0"/>
              <a:t>grid</a:t>
            </a:r>
            <a:r>
              <a:rPr lang="de-DE" dirty="0" smtClean="0"/>
              <a:t> </a:t>
            </a:r>
            <a:r>
              <a:rPr lang="de-DE" dirty="0" err="1" smtClean="0"/>
              <a:t>points</a:t>
            </a:r>
            <a:endParaRPr lang="de-DE" dirty="0" smtClean="0"/>
          </a:p>
          <a:p>
            <a:pPr lvl="1"/>
            <a:r>
              <a:rPr lang="de-DE" dirty="0" err="1" smtClean="0"/>
              <a:t>Use</a:t>
            </a:r>
            <a:r>
              <a:rPr lang="de-DE" dirty="0" smtClean="0"/>
              <a:t> </a:t>
            </a:r>
            <a:r>
              <a:rPr lang="de-DE" dirty="0" err="1" smtClean="0"/>
              <a:t>vectors</a:t>
            </a:r>
            <a:r>
              <a:rPr lang="de-DE" dirty="0" smtClean="0"/>
              <a:t> </a:t>
            </a:r>
            <a:r>
              <a:rPr lang="de-DE" dirty="0" err="1" smtClean="0"/>
              <a:t>from</a:t>
            </a:r>
            <a:r>
              <a:rPr lang="de-DE" dirty="0" smtClean="0"/>
              <a:t> </a:t>
            </a:r>
            <a:r>
              <a:rPr lang="de-DE" dirty="0" err="1" smtClean="0"/>
              <a:t>grid</a:t>
            </a:r>
            <a:r>
              <a:rPr lang="de-DE" dirty="0" smtClean="0"/>
              <a:t> </a:t>
            </a:r>
            <a:r>
              <a:rPr lang="de-DE" dirty="0" err="1" smtClean="0"/>
              <a:t>points</a:t>
            </a:r>
            <a:r>
              <a:rPr lang="de-DE" dirty="0" smtClean="0"/>
              <a:t> </a:t>
            </a:r>
            <a:r>
              <a:rPr lang="de-DE" dirty="0" err="1" smtClean="0"/>
              <a:t>pointing</a:t>
            </a:r>
            <a:r>
              <a:rPr lang="de-DE" dirty="0" smtClean="0"/>
              <a:t> </a:t>
            </a:r>
            <a:r>
              <a:rPr lang="de-DE" dirty="0" err="1" smtClean="0"/>
              <a:t>to</a:t>
            </a:r>
            <a:r>
              <a:rPr lang="de-DE" dirty="0" smtClean="0"/>
              <a:t> (x, y)</a:t>
            </a:r>
          </a:p>
          <a:p>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endParaRPr lang="de-DE" dirty="0"/>
          </a:p>
          <a:p>
            <a:r>
              <a:rPr lang="de-DE" dirty="0" err="1" smtClean="0"/>
              <a:t>Interpolate</a:t>
            </a:r>
            <a:r>
              <a:rPr lang="de-DE" dirty="0" smtClean="0"/>
              <a:t> in x-</a:t>
            </a:r>
            <a:r>
              <a:rPr lang="de-DE" dirty="0" err="1" smtClean="0"/>
              <a:t>direction</a:t>
            </a:r>
            <a:r>
              <a:rPr lang="de-DE" dirty="0" smtClean="0"/>
              <a:t> (2 </a:t>
            </a:r>
            <a:r>
              <a:rPr lang="de-DE" dirty="0" err="1" smtClean="0"/>
              <a:t>rows</a:t>
            </a:r>
            <a:r>
              <a:rPr lang="de-DE" dirty="0" smtClean="0"/>
              <a:t>)</a:t>
            </a:r>
          </a:p>
          <a:p>
            <a:r>
              <a:rPr lang="de-DE" dirty="0" err="1" smtClean="0"/>
              <a:t>Interpolate</a:t>
            </a:r>
            <a:r>
              <a:rPr lang="de-DE" dirty="0" smtClean="0"/>
              <a:t> in y-</a:t>
            </a:r>
            <a:r>
              <a:rPr lang="de-DE" dirty="0" err="1" smtClean="0"/>
              <a:t>direction</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Gradients</a:t>
            </a:r>
            <a:r>
              <a:rPr lang="de-DE" dirty="0" smtClean="0"/>
              <a:t>, </a:t>
            </a:r>
            <a:r>
              <a:rPr lang="de-DE" dirty="0" err="1" smtClean="0"/>
              <a:t>Computation</a:t>
            </a:r>
            <a:endParaRPr lang="de-DE" dirty="0"/>
          </a:p>
        </p:txBody>
      </p:sp>
      <p:pic>
        <p:nvPicPr>
          <p:cNvPr id="28674" name="Picture 2" descr="http://webstaff.itn.liu.se/~stegu/TNM022-2005/perlinnoiselinks/perlin-noise-math-faq_files/gradients.gi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92746" y="3178834"/>
            <a:ext cx="2343150" cy="245745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webstaff.itn.liu.se/~stegu/TNM022-2005/perlinnoiselinks/perlin-noise-math-faq_files/cornervecto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4088" y="3931309"/>
            <a:ext cx="181927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6924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Normalize</a:t>
            </a:r>
            <a:r>
              <a:rPr lang="de-DE" dirty="0" smtClean="0"/>
              <a:t> </a:t>
            </a:r>
            <a:r>
              <a:rPr lang="de-DE" dirty="0" err="1" smtClean="0"/>
              <a:t>the</a:t>
            </a:r>
            <a:r>
              <a:rPr lang="de-DE" dirty="0" smtClean="0"/>
              <a:t> </a:t>
            </a:r>
            <a:r>
              <a:rPr lang="de-DE" dirty="0" err="1" smtClean="0"/>
              <a:t>noise</a:t>
            </a:r>
            <a:endParaRPr lang="de-DE" dirty="0" smtClean="0"/>
          </a:p>
          <a:p>
            <a:pPr lvl="1"/>
            <a:r>
              <a:rPr lang="en-US" dirty="0" smtClean="0"/>
              <a:t>Divide x by width and y by height</a:t>
            </a:r>
          </a:p>
          <a:p>
            <a:pPr lvl="1"/>
            <a:endParaRPr lang="en-US" dirty="0"/>
          </a:p>
          <a:p>
            <a:r>
              <a:rPr lang="en-US" dirty="0" smtClean="0"/>
              <a:t>Frequency</a:t>
            </a:r>
          </a:p>
          <a:p>
            <a:pPr lvl="1"/>
            <a:r>
              <a:rPr lang="en-US" dirty="0" smtClean="0"/>
              <a:t>Noise = </a:t>
            </a:r>
            <a:r>
              <a:rPr lang="en-US" dirty="0" err="1" smtClean="0"/>
              <a:t>perlin</a:t>
            </a:r>
            <a:r>
              <a:rPr lang="en-US" dirty="0" smtClean="0"/>
              <a:t>(</a:t>
            </a:r>
            <a:r>
              <a:rPr lang="en-US" dirty="0" err="1" smtClean="0"/>
              <a:t>xnormalized</a:t>
            </a:r>
            <a:r>
              <a:rPr lang="en-US" dirty="0" smtClean="0"/>
              <a:t> * frequency, </a:t>
            </a:r>
            <a:r>
              <a:rPr lang="en-US" dirty="0" err="1" smtClean="0"/>
              <a:t>ynormalized</a:t>
            </a:r>
            <a:r>
              <a:rPr lang="en-US" dirty="0" smtClean="0"/>
              <a:t> * frequency)</a:t>
            </a:r>
          </a:p>
          <a:p>
            <a:pPr lvl="1"/>
            <a:endParaRPr lang="en-US" dirty="0"/>
          </a:p>
          <a:p>
            <a:r>
              <a:rPr lang="en-US" dirty="0" smtClean="0"/>
              <a:t>Amplitude</a:t>
            </a:r>
          </a:p>
          <a:p>
            <a:pPr lvl="1"/>
            <a:r>
              <a:rPr lang="en-US" dirty="0" smtClean="0"/>
              <a:t>Noise = </a:t>
            </a:r>
            <a:r>
              <a:rPr lang="en-US" dirty="0" err="1" smtClean="0"/>
              <a:t>perlin</a:t>
            </a:r>
            <a:r>
              <a:rPr lang="en-US" dirty="0" smtClean="0"/>
              <a:t>(x, y) * amplitude</a:t>
            </a:r>
          </a:p>
          <a:p>
            <a:endParaRPr lang="en-US" dirty="0" smtClean="0"/>
          </a:p>
          <a:p>
            <a:r>
              <a:rPr lang="en-US" dirty="0" smtClean="0"/>
              <a:t>Bring into range [0, 1]</a:t>
            </a:r>
          </a:p>
          <a:p>
            <a:pPr lvl="1"/>
            <a:r>
              <a:rPr lang="en-US" dirty="0" smtClean="0"/>
              <a:t>Noise is in [-1, 1]</a:t>
            </a:r>
          </a:p>
          <a:p>
            <a:pPr lvl="1"/>
            <a:r>
              <a:rPr lang="en-US" dirty="0" smtClean="0">
                <a:sym typeface="Wingdings" panose="05000000000000000000" pitchFamily="2" charset="2"/>
              </a:rPr>
              <a:t> Add 1, Divide by 2</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Using</a:t>
            </a:r>
            <a:r>
              <a:rPr lang="de-DE" dirty="0" smtClean="0"/>
              <a:t> </a:t>
            </a:r>
            <a:r>
              <a:rPr lang="de-DE" dirty="0" err="1" smtClean="0"/>
              <a:t>Perlin</a:t>
            </a:r>
            <a:r>
              <a:rPr lang="de-DE" dirty="0" smtClean="0"/>
              <a:t> Noise</a:t>
            </a:r>
            <a:endParaRPr lang="de-DE" dirty="0"/>
          </a:p>
        </p:txBody>
      </p:sp>
    </p:spTree>
    <p:extLst>
      <p:ext uri="{BB962C8B-B14F-4D97-AF65-F5344CB8AC3E}">
        <p14:creationId xmlns:p14="http://schemas.microsoft.com/office/powerpoint/2010/main" val="22578302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91680" y="4365104"/>
            <a:ext cx="5307721" cy="2049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Using </a:t>
            </a:r>
            <a:r>
              <a:rPr lang="en-US" dirty="0" err="1" smtClean="0"/>
              <a:t>Perlin</a:t>
            </a:r>
            <a:r>
              <a:rPr lang="en-US" dirty="0" smtClean="0"/>
              <a:t> Noise</a:t>
            </a:r>
            <a:endParaRPr lang="en-US"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544" y="1700808"/>
            <a:ext cx="8280920" cy="1082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40743" y="2796096"/>
            <a:ext cx="1944216" cy="1513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6135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Using</a:t>
            </a:r>
            <a:r>
              <a:rPr lang="de-DE" dirty="0" smtClean="0"/>
              <a:t> </a:t>
            </a:r>
            <a:r>
              <a:rPr lang="de-DE" dirty="0" err="1" smtClean="0"/>
              <a:t>Perlin</a:t>
            </a:r>
            <a:r>
              <a:rPr lang="de-DE" dirty="0" smtClean="0"/>
              <a:t> Noise</a:t>
            </a:r>
            <a:endParaRPr lang="de-DE" dirty="0"/>
          </a:p>
        </p:txBody>
      </p:sp>
      <p:pic>
        <p:nvPicPr>
          <p:cNvPr id="31746" name="Picture 2" descr="http://www.noisemachine.com/talk1/imgs/elements.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71800" y="2132856"/>
            <a:ext cx="3816424" cy="3816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2843808" y="1716151"/>
            <a:ext cx="736099" cy="349968"/>
          </a:xfrm>
          <a:prstGeom prst="rect">
            <a:avLst/>
          </a:prstGeom>
          <a:noFill/>
        </p:spPr>
        <p:txBody>
          <a:bodyPr wrap="none" rtlCol="0">
            <a:spAutoFit/>
          </a:bodyPr>
          <a:lstStyle/>
          <a:p>
            <a:r>
              <a:rPr lang="en-US" dirty="0" smtClean="0">
                <a:solidFill>
                  <a:schemeClr val="tx1"/>
                </a:solidFill>
              </a:rPr>
              <a:t>noise</a:t>
            </a:r>
            <a:endParaRPr lang="en-US" dirty="0">
              <a:solidFill>
                <a:schemeClr val="tx1"/>
              </a:solidFill>
            </a:endParaRPr>
          </a:p>
        </p:txBody>
      </p:sp>
      <p:sp>
        <p:nvSpPr>
          <p:cNvPr id="7" name="Rechteck 6"/>
          <p:cNvSpPr/>
          <p:nvPr/>
        </p:nvSpPr>
        <p:spPr>
          <a:xfrm>
            <a:off x="899592" y="6078097"/>
            <a:ext cx="4275529" cy="349968"/>
          </a:xfrm>
          <a:prstGeom prst="rect">
            <a:avLst/>
          </a:prstGeom>
        </p:spPr>
        <p:txBody>
          <a:bodyPr wrap="none">
            <a:spAutoFit/>
          </a:bodyPr>
          <a:lstStyle/>
          <a:p>
            <a:r>
              <a:rPr lang="en-US" dirty="0">
                <a:solidFill>
                  <a:schemeClr val="tx1"/>
                </a:solidFill>
              </a:rPr>
              <a:t>noise(</a:t>
            </a:r>
            <a:r>
              <a:rPr lang="en-US" b="1" dirty="0">
                <a:solidFill>
                  <a:schemeClr val="tx1"/>
                </a:solidFill>
              </a:rPr>
              <a:t>p</a:t>
            </a:r>
            <a:r>
              <a:rPr lang="en-US" dirty="0">
                <a:solidFill>
                  <a:schemeClr val="tx1"/>
                </a:solidFill>
              </a:rPr>
              <a:t>) + ½ noise(2</a:t>
            </a:r>
            <a:r>
              <a:rPr lang="en-US" b="1" dirty="0">
                <a:solidFill>
                  <a:schemeClr val="tx1"/>
                </a:solidFill>
              </a:rPr>
              <a:t>p</a:t>
            </a:r>
            <a:r>
              <a:rPr lang="en-US" dirty="0">
                <a:solidFill>
                  <a:schemeClr val="tx1"/>
                </a:solidFill>
              </a:rPr>
              <a:t>) + ¼ noise(4</a:t>
            </a:r>
            <a:r>
              <a:rPr lang="en-US" b="1" dirty="0">
                <a:solidFill>
                  <a:schemeClr val="tx1"/>
                </a:solidFill>
              </a:rPr>
              <a:t>p</a:t>
            </a:r>
            <a:r>
              <a:rPr lang="en-US" dirty="0">
                <a:solidFill>
                  <a:schemeClr val="tx1"/>
                </a:solidFill>
              </a:rPr>
              <a:t>) ...</a:t>
            </a:r>
          </a:p>
        </p:txBody>
      </p:sp>
      <p:sp>
        <p:nvSpPr>
          <p:cNvPr id="9" name="Rechteck 8"/>
          <p:cNvSpPr/>
          <p:nvPr/>
        </p:nvSpPr>
        <p:spPr>
          <a:xfrm>
            <a:off x="4512243" y="5949280"/>
            <a:ext cx="4572000" cy="607602"/>
          </a:xfrm>
          <a:prstGeom prst="rect">
            <a:avLst/>
          </a:prstGeom>
        </p:spPr>
        <p:txBody>
          <a:bodyPr>
            <a:spAutoFit/>
          </a:bodyPr>
          <a:lstStyle/>
          <a:p>
            <a:r>
              <a:rPr lang="en-US" dirty="0">
                <a:solidFill>
                  <a:schemeClr val="tx1"/>
                </a:solidFill>
              </a:rPr>
              <a:t>  </a:t>
            </a:r>
            <a:r>
              <a:rPr lang="en-US" b="1" dirty="0">
                <a:solidFill>
                  <a:schemeClr val="tx1"/>
                </a:solidFill>
              </a:rPr>
              <a:t>|</a:t>
            </a:r>
            <a:r>
              <a:rPr lang="en-US" dirty="0">
                <a:solidFill>
                  <a:schemeClr val="tx1"/>
                </a:solidFill>
              </a:rPr>
              <a:t>noise(</a:t>
            </a:r>
            <a:r>
              <a:rPr lang="en-US" b="1" dirty="0">
                <a:solidFill>
                  <a:schemeClr val="tx1"/>
                </a:solidFill>
              </a:rPr>
              <a:t>p</a:t>
            </a:r>
            <a:r>
              <a:rPr lang="en-US" dirty="0">
                <a:solidFill>
                  <a:schemeClr val="tx1"/>
                </a:solidFill>
              </a:rPr>
              <a:t>)</a:t>
            </a:r>
            <a:r>
              <a:rPr lang="en-US" b="1" dirty="0">
                <a:solidFill>
                  <a:schemeClr val="tx1"/>
                </a:solidFill>
              </a:rPr>
              <a:t>|</a:t>
            </a:r>
            <a:r>
              <a:rPr lang="en-US" dirty="0">
                <a:solidFill>
                  <a:schemeClr val="tx1"/>
                </a:solidFill>
              </a:rPr>
              <a:t> + ½ </a:t>
            </a:r>
            <a:r>
              <a:rPr lang="en-US" b="1" dirty="0">
                <a:solidFill>
                  <a:schemeClr val="tx1"/>
                </a:solidFill>
              </a:rPr>
              <a:t>|</a:t>
            </a:r>
            <a:r>
              <a:rPr lang="en-US" dirty="0">
                <a:solidFill>
                  <a:schemeClr val="tx1"/>
                </a:solidFill>
              </a:rPr>
              <a:t>noise(2</a:t>
            </a:r>
            <a:r>
              <a:rPr lang="en-US" b="1" dirty="0">
                <a:solidFill>
                  <a:schemeClr val="tx1"/>
                </a:solidFill>
              </a:rPr>
              <a:t>p</a:t>
            </a:r>
            <a:r>
              <a:rPr lang="en-US" dirty="0">
                <a:solidFill>
                  <a:schemeClr val="tx1"/>
                </a:solidFill>
              </a:rPr>
              <a:t>)</a:t>
            </a:r>
            <a:r>
              <a:rPr lang="en-US" b="1" dirty="0">
                <a:solidFill>
                  <a:schemeClr val="tx1"/>
                </a:solidFill>
              </a:rPr>
              <a:t>|</a:t>
            </a:r>
            <a:r>
              <a:rPr lang="en-US" dirty="0">
                <a:solidFill>
                  <a:schemeClr val="tx1"/>
                </a:solidFill>
              </a:rPr>
              <a:t> + ¼ </a:t>
            </a:r>
            <a:r>
              <a:rPr lang="en-US" b="1" dirty="0">
                <a:solidFill>
                  <a:schemeClr val="tx1"/>
                </a:solidFill>
              </a:rPr>
              <a:t>|</a:t>
            </a:r>
            <a:r>
              <a:rPr lang="en-US" dirty="0">
                <a:solidFill>
                  <a:schemeClr val="tx1"/>
                </a:solidFill>
              </a:rPr>
              <a:t>noise(4</a:t>
            </a:r>
            <a:r>
              <a:rPr lang="en-US" b="1" dirty="0">
                <a:solidFill>
                  <a:schemeClr val="tx1"/>
                </a:solidFill>
              </a:rPr>
              <a:t>p</a:t>
            </a:r>
            <a:r>
              <a:rPr lang="en-US" dirty="0">
                <a:solidFill>
                  <a:schemeClr val="tx1"/>
                </a:solidFill>
              </a:rPr>
              <a:t>)</a:t>
            </a:r>
            <a:r>
              <a:rPr lang="en-US" b="1" dirty="0">
                <a:solidFill>
                  <a:schemeClr val="tx1"/>
                </a:solidFill>
              </a:rPr>
              <a:t>|</a:t>
            </a:r>
            <a:r>
              <a:rPr lang="en-US" dirty="0">
                <a:solidFill>
                  <a:schemeClr val="tx1"/>
                </a:solidFill>
              </a:rPr>
              <a:t> ...</a:t>
            </a:r>
          </a:p>
        </p:txBody>
      </p:sp>
      <p:sp>
        <p:nvSpPr>
          <p:cNvPr id="10" name="Rechteck 9"/>
          <p:cNvSpPr/>
          <p:nvPr/>
        </p:nvSpPr>
        <p:spPr>
          <a:xfrm>
            <a:off x="4932040" y="1716151"/>
            <a:ext cx="4256293" cy="349968"/>
          </a:xfrm>
          <a:prstGeom prst="rect">
            <a:avLst/>
          </a:prstGeom>
        </p:spPr>
        <p:txBody>
          <a:bodyPr wrap="none">
            <a:spAutoFit/>
          </a:bodyPr>
          <a:lstStyle/>
          <a:p>
            <a:r>
              <a:rPr lang="en-US" dirty="0">
                <a:solidFill>
                  <a:schemeClr val="tx1"/>
                </a:solidFill>
              </a:rPr>
              <a:t>sin( x  +  </a:t>
            </a:r>
            <a:r>
              <a:rPr lang="en-US" b="1" dirty="0">
                <a:solidFill>
                  <a:schemeClr val="tx1"/>
                </a:solidFill>
              </a:rPr>
              <a:t>|</a:t>
            </a:r>
            <a:r>
              <a:rPr lang="en-US" dirty="0">
                <a:solidFill>
                  <a:schemeClr val="tx1"/>
                </a:solidFill>
              </a:rPr>
              <a:t>noise(</a:t>
            </a:r>
            <a:r>
              <a:rPr lang="en-US" b="1" dirty="0">
                <a:solidFill>
                  <a:schemeClr val="tx1"/>
                </a:solidFill>
              </a:rPr>
              <a:t>p</a:t>
            </a:r>
            <a:r>
              <a:rPr lang="en-US" dirty="0">
                <a:solidFill>
                  <a:schemeClr val="tx1"/>
                </a:solidFill>
              </a:rPr>
              <a:t>)</a:t>
            </a:r>
            <a:r>
              <a:rPr lang="en-US" b="1" dirty="0">
                <a:solidFill>
                  <a:schemeClr val="tx1"/>
                </a:solidFill>
              </a:rPr>
              <a:t>|</a:t>
            </a:r>
            <a:r>
              <a:rPr lang="en-US" dirty="0">
                <a:solidFill>
                  <a:schemeClr val="tx1"/>
                </a:solidFill>
              </a:rPr>
              <a:t> + ½ </a:t>
            </a:r>
            <a:r>
              <a:rPr lang="en-US" b="1" dirty="0">
                <a:solidFill>
                  <a:schemeClr val="tx1"/>
                </a:solidFill>
              </a:rPr>
              <a:t>|</a:t>
            </a:r>
            <a:r>
              <a:rPr lang="en-US" dirty="0">
                <a:solidFill>
                  <a:schemeClr val="tx1"/>
                </a:solidFill>
              </a:rPr>
              <a:t>noise(2</a:t>
            </a:r>
            <a:r>
              <a:rPr lang="en-US" b="1" dirty="0">
                <a:solidFill>
                  <a:schemeClr val="tx1"/>
                </a:solidFill>
              </a:rPr>
              <a:t>p</a:t>
            </a:r>
            <a:r>
              <a:rPr lang="en-US" dirty="0">
                <a:solidFill>
                  <a:schemeClr val="tx1"/>
                </a:solidFill>
              </a:rPr>
              <a:t>)</a:t>
            </a:r>
            <a:r>
              <a:rPr lang="en-US" b="1" dirty="0">
                <a:solidFill>
                  <a:schemeClr val="tx1"/>
                </a:solidFill>
              </a:rPr>
              <a:t>|</a:t>
            </a:r>
            <a:r>
              <a:rPr lang="en-US" dirty="0">
                <a:solidFill>
                  <a:schemeClr val="tx1"/>
                </a:solidFill>
              </a:rPr>
              <a:t> + ...)</a:t>
            </a:r>
          </a:p>
        </p:txBody>
      </p:sp>
    </p:spTree>
    <p:extLst>
      <p:ext uri="{BB962C8B-B14F-4D97-AF65-F5344CB8AC3E}">
        <p14:creationId xmlns:p14="http://schemas.microsoft.com/office/powerpoint/2010/main" val="36640377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Julian </a:t>
            </a:r>
            <a:r>
              <a:rPr lang="de-DE" dirty="0" err="1" smtClean="0"/>
              <a:t>Togelius</a:t>
            </a:r>
            <a:endParaRPr lang="de-DE" dirty="0" smtClean="0"/>
          </a:p>
          <a:p>
            <a:pPr lvl="1"/>
            <a:r>
              <a:rPr lang="de-DE" dirty="0" smtClean="0"/>
              <a:t>IT University </a:t>
            </a:r>
            <a:r>
              <a:rPr lang="de-DE" dirty="0" err="1" smtClean="0"/>
              <a:t>of</a:t>
            </a:r>
            <a:r>
              <a:rPr lang="de-DE" dirty="0" smtClean="0"/>
              <a:t> </a:t>
            </a:r>
            <a:r>
              <a:rPr lang="de-DE" dirty="0" err="1" smtClean="0"/>
              <a:t>Copenhagen</a:t>
            </a:r>
            <a:endParaRPr lang="de-DE" dirty="0" smtClean="0"/>
          </a:p>
          <a:p>
            <a:pPr lvl="1"/>
            <a:r>
              <a:rPr lang="de-DE" dirty="0">
                <a:hlinkClick r:id="rId2"/>
              </a:rPr>
              <a:t>http://julian.togelius.com</a:t>
            </a:r>
            <a:r>
              <a:rPr lang="de-DE" dirty="0" smtClean="0">
                <a:hlinkClick r:id="rId2"/>
              </a:rPr>
              <a:t>/</a:t>
            </a:r>
            <a:endParaRPr lang="de-DE" dirty="0" smtClean="0"/>
          </a:p>
          <a:p>
            <a:pPr lvl="1"/>
            <a:endParaRPr lang="de-DE" dirty="0"/>
          </a:p>
          <a:p>
            <a:r>
              <a:rPr lang="en-US" dirty="0"/>
              <a:t>Procedural Content Generation in </a:t>
            </a:r>
            <a:r>
              <a:rPr lang="en-US" dirty="0" smtClean="0"/>
              <a:t>Games - A </a:t>
            </a:r>
            <a:r>
              <a:rPr lang="en-US" dirty="0"/>
              <a:t>textbook and an overview of current </a:t>
            </a:r>
            <a:r>
              <a:rPr lang="en-US" dirty="0" smtClean="0"/>
              <a:t>research</a:t>
            </a:r>
          </a:p>
          <a:p>
            <a:pPr lvl="1"/>
            <a:r>
              <a:rPr lang="de-DE" dirty="0" err="1" smtClean="0"/>
              <a:t>Available</a:t>
            </a:r>
            <a:r>
              <a:rPr lang="de-DE" dirty="0" smtClean="0"/>
              <a:t> </a:t>
            </a:r>
            <a:r>
              <a:rPr lang="de-DE" dirty="0" err="1" smtClean="0"/>
              <a:t>for</a:t>
            </a:r>
            <a:r>
              <a:rPr lang="de-DE" dirty="0" smtClean="0"/>
              <a:t> </a:t>
            </a:r>
            <a:r>
              <a:rPr lang="de-DE" dirty="0" err="1" smtClean="0"/>
              <a:t>free</a:t>
            </a:r>
            <a:r>
              <a:rPr lang="de-DE" dirty="0" smtClean="0"/>
              <a:t> at </a:t>
            </a:r>
            <a:r>
              <a:rPr lang="de-DE" dirty="0">
                <a:solidFill>
                  <a:srgbClr val="FF0000"/>
                </a:solidFill>
                <a:hlinkClick r:id="rId3"/>
              </a:rPr>
              <a:t>http://pcgbook.com</a:t>
            </a:r>
            <a:r>
              <a:rPr lang="de-DE" dirty="0" smtClean="0">
                <a:solidFill>
                  <a:srgbClr val="FF0000"/>
                </a:solidFill>
                <a:hlinkClick r:id="rId3"/>
              </a:rPr>
              <a:t>/</a:t>
            </a:r>
            <a:endParaRPr lang="de-DE" dirty="0" smtClean="0">
              <a:solidFill>
                <a:srgbClr val="FF0000"/>
              </a:solidFill>
            </a:endParaRPr>
          </a:p>
          <a:p>
            <a:pPr lvl="1"/>
            <a:endParaRPr lang="de-DE" dirty="0" smtClean="0">
              <a:solidFill>
                <a:srgbClr val="FF0000"/>
              </a:solidFill>
            </a:endParaRPr>
          </a:p>
          <a:p>
            <a:r>
              <a:rPr lang="de-DE" dirty="0" smtClean="0"/>
              <a:t>PCG Wiki</a:t>
            </a:r>
          </a:p>
          <a:p>
            <a:pPr lvl="1"/>
            <a:r>
              <a:rPr lang="en-US" dirty="0">
                <a:hlinkClick r:id="rId4"/>
              </a:rPr>
              <a:t>http://</a:t>
            </a:r>
            <a:r>
              <a:rPr lang="en-US" dirty="0" smtClean="0">
                <a:hlinkClick r:id="rId4"/>
              </a:rPr>
              <a:t>pcg.wikidot.com</a:t>
            </a:r>
            <a:endParaRPr lang="en-US" dirty="0" smtClean="0"/>
          </a:p>
          <a:p>
            <a:pPr lvl="1"/>
            <a:endParaRPr lang="en-US" dirty="0"/>
          </a:p>
          <a:p>
            <a:r>
              <a:rPr lang="en-US" dirty="0" smtClean="0"/>
              <a:t>Ebert, Musgrave, </a:t>
            </a:r>
            <a:r>
              <a:rPr lang="en-US" dirty="0" err="1" smtClean="0"/>
              <a:t>Peacheay</a:t>
            </a:r>
            <a:r>
              <a:rPr lang="en-US" dirty="0" smtClean="0"/>
              <a:t>, </a:t>
            </a:r>
            <a:r>
              <a:rPr lang="en-US" dirty="0" err="1" smtClean="0"/>
              <a:t>Perlin</a:t>
            </a:r>
            <a:r>
              <a:rPr lang="en-US" dirty="0" smtClean="0"/>
              <a:t>, Worley:</a:t>
            </a:r>
          </a:p>
          <a:p>
            <a:r>
              <a:rPr lang="en-US" dirty="0" smtClean="0"/>
              <a:t>Texturing &amp; Modeling – A procedural approach</a:t>
            </a:r>
            <a:endParaRPr lang="de-DE" dirty="0"/>
          </a:p>
          <a:p>
            <a:endParaRPr lang="de-DE" dirty="0">
              <a:solidFill>
                <a:srgbClr val="FF0000"/>
              </a:solidFill>
            </a:endParaRP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Literature</a:t>
            </a:r>
            <a:endParaRPr lang="de-DE" dirty="0"/>
          </a:p>
        </p:txBody>
      </p:sp>
      <p:sp>
        <p:nvSpPr>
          <p:cNvPr id="5" name="AutoShape 2" descr="data:image/jpeg;base64,/9j/4AAQSkZJRgABAQAAAQABAAD/2wBDAAoHBwgHBgoICAgLCgoLDhgQDg0NDh0VFhEYIx8lJCIfIiEmKzcvJik0KSEiMEExNDk7Pj4+JS5ESUM8SDc9Pjv/2wBDAQoLCw4NDhwQEBw7KCIoOzs7Ozs7Ozs7Ozs7Ozs7Ozs7Ozs7Ozs7Ozs7Ozs7Ozs7Ozs7Ozs7Ozs7Ozs7Ozs7Ozv/wAARCAFOAQQDASIAAhEBAxEB/8QAHAAAAQUBAQEAAAAAAAAAAAAAAAIDBAUGAQcI/8QAUBAAAQMCBAIFBggLBQcEAwAAAQACAwQRBRIhMQZBEyJRYXEUMoGRsdEHFTZSc5OhshcjNDVCVGJ0wdLhJDNjcvAWJUNVgpKiRFODozfC8f/EABkBAAMBAQEAAAAAAAAAAAAAAAABAgMEBf/EACURAAICAgICAgMBAQEAAAAAAAABAhESIQMxEzJBUQQiYTMjgf/aAAwDAQACEQMRAD8AnYlXVFV5UIKuaKSCZ7cschGgNuSzdRiWKNJtilYO4Tu96mVVTNTY3WnMA01El9OWYquqXxvbpfO0kG+zhfQhdUY0jklOxDccxTY4nWfXu96cbjeJX/OVYT9M73qrkbZxK602OqtxROTLpuNYhbXEaq/0rven48XxB+gxCo+td71RB2ql0pBJDmuJc02sbKXFDUrLYYxWgm+IVHZ/eFPMxmp1vXTnxkcqJwLbG9ydx2JTSSbAEqXFFKTNI3FKnL+WSnv6Qp9mJVDfOqpiP85WZa42Fr96ktc9nb3kG9lDgilNmsp8RkNiZZCCO26mSSxVsRjNRNGfnRyFjh6ljoaqVrrNcbnkprKuaMjNbbksnxs1U7FYng2PU4MtDi1ZUx/ME7s4+3VZx2LYuxxa/Ea1rgbEGZ4t9q10OLPa64BA7AU1XQUuMgmWO01+q9tmkac+3XtVxnXaE4X0zKjGsUv+c6z693vSW43ihd+c6z693vU7EcCdQQ9PKyToi02cNQDyvbZQclAA85jq45bX2t71omn0ZNSXZ12NYpbTE6v693vXDjmLEn/eVZ9e73pIZRhjiXEuynKBe17e9Kc2iLha4Gt9+7+qegtgMbxXniVZ9e73pRxzFDtiVWP/AJ3e9NyspGu/FuNs2m+gv4JM7IAGCF5cdcxsjX0J39j4xnFbE/GNZb6d3vXW41ilrfGVWf8A53e9QraIA11TpCyZP+OsT/5lV/XO96ScZxXf4yq/r3e9QyNbWSg0bJUgyZK+OcU/5lV6/wCO73rvx1il/wA5VX1zveojo+zZJLefYjFBkye3GcUvc4jV/Xu96fp8TxSSS/l9WQOXTO96qdb6lSIpXR+YSEUh5M0NPiNZmHSVtRbc3lcu1GLVUjssdZOPCQqhdVS5ct/SnaGsNNN0rY2vdY3L9beCnErMlVGLYi1p/t9S025TO96itxnExf8A3jVa9s7vemp5ene555pgAn0KqIbZv+DameqwiWSomkmcJyA6R5cbZW6XKE3wP+ZZf3h33WoXNLs6YeqMxicD34vWmO5JqJPXmKlYHSCsgqKYttKwaZuXctTLTt8re/omkF5LjbVNT0cVLWCshaGkts62xW/k1RiuGnZ59W0xjke0tLSw2cOwqHZabilkYqm1UW0467exwWdeATcLeLtGE1UmhvUFOxyuYRZNnQrgKGhJ0S2zFx1ATscltSbqLmaQC0EEDVOMaTsVLKsltnaNQwd6lx1MeVouLH7FWsDeZ1TzWNIJ2t3qGik6JslS4PAzMc0/sqS2qZYNfHbncKCyHMQ4u0t2p2OJwOrgR4qWjRNlnD0FQOo8gt3PNPw0wdq14c3tuq/K9zQGhpI5t0S4opWkG5HcOSho0stYTKIzl/GMAs5rhcH0KhxTAWvcZ6BuUfpRdnh7lYtmlbIC9xA2zbFWDKtuW8sTZG83t3UJuPRVKS2eeG7XEOFiOScbYi612M4NQ4jH09I/JUc82zvHv71j5opKeV0UrSx7DYtPJdEZKRzyg0LbHc87dyUGJpkrm6j1p1sw5hWQdLL62XOj8U+3o3AWKWItECsjFiA0qUYSQDb0pBhN0h2Nj7F0sDh3rvRkbhdA1uigsZLCNUlu49ilAAtsRun44mBtgy7juTy8EmBGMTsgP+glzxCKJjGjrOFz2lP1QbG1oza6ZtdU053SuDr6j2IH0MBpaMpFj3rgcWE7ap57G+c3RpNtd0mSPQWQI2nBH5ml/eHfdahK4JFsGl/eHfdahc0/ZnXD1RP6WF1TJlkBLXkOAPPmE8WxSRlmhaeSw9FWTx4xi9nnKK6VoF9uuVaQvn8qbPFLYO5XV4E+Svgh8T0TqZwDwXRPF438wew+hZ5sXSU97ajmtvjhFThpglabmxzAebbmqevwDyelfU0jzIwgBwGvpW0JUtnPywblaMs4EHwSeakSxFpN9xumbarU57FwydE+5AIIIIPYnaZ9nuBGYexRyAlROMbszfT3oorIeLhmOXW3alZyd031SAW78wlN71LRSkSGyP8AUnWFxcHX3UZg5p9nYpotMktle3S53UhtZJawNrc1Fa02tyTjW7KWkWpMnxV78vW1KlRYg1rSC24O4KrmMG6eawE6i5WbijVNlvC2lmOfVp3IvuUxiuBwYtTkw9SqYNATv3Ip4yQLAp28kMtxcO5LPp6Zp32YKWKSnmdFKwskYbOB5LgtpothjmFOxGLpxFkqGDcDzx2eKyJa4OIItY7FdEJZI5ZxxYA8htdOsmcw2B9aaA5EruUXuqI0Toqpm0otz0UlpheAWvFzyVXqbNve23cuhxBvzQJlo6DNqkOp7bD7FFiqZWag3HepsWIMdpKz0hUTsj9E4dqfYwsAzC1ypkLYJyA1wvfYqTNSAAacrpMpFRNTiaTQ2BSayjfRSEtuYybAnmpU0DmPs0X8EF73wGA21vqRqlQ1JfJXviztDwlsYHxEcwnGRuhdldqD2p1kQbICD1Xc1RDZqeDhbCJR/jn7rUJ3hZnR4bKP8c/dahcc/Znfx+qMjAwHFMYJ0vXS2HbZxUumrRFNKHtzAWIBUdrujxHEWn9KumN+y73Jt+rzJv1dQea6ErOaTq6LebGmTxuayO1hoTrqo1BXvinka67o5AA9g107Qqx1M5kYeHtueQNyuUsz4pg55IaOfYtvGq0cq55ZLIVjWHPw+v3zRzdZh8VWzQ5XGw0V/X1praNsc7mu6M9Vw3I7VFhhjq6Z7y4Rvj3B/SCE3WxyUXLRSFpA2XRqnpIi1xHJIsQqI6YnZKabnVBahoGYXNgkVY83TmnWuITLC61gnWa27QpaLUiTGbhPM32uo0ZLHKVG4tJcdlmzVbH426XsdFKjiItcEX2URnXltnLWk22VrT0/UDyLGyykbx2ORERNvmJPZZS4WPqWlzhq1chojLzt3qVDTzNvqGm1ismapA1jjG1rtgszxLg1i6up2fStHLvWwbA9oym7u9NzUxku0t84bHn3KYycZWOUVJUecUtNDJG4yTBjrHL4qKW235qyxrCzhtaQwHoX6s7u5V+Qltyu6O9nny06OG24N+9Fz/8A1GUW0SstwnRNnLJQPqQBou20tYICx6nnMEwe0i42Nr2KmOxOYv6QE3O45XVdaycY4kBpKVDvVFrFisbxaaMX7QpLI6Wq/upQHHkVRBtj6UtgsM4J35IoVoun0MgFnMzN7U2KVzLttdh+xRqauqIfNkNuw6hW9LiDJiBLCL/OagFRc8PsMeHuad+kPsCFKw4RimJjJyl1/sCFyT9mehx6ijBSx/7yxEu2FVMf/sckB4dRtcAOs3+KdxeV0VdiDm6ESyH1EqI2X+wMsLHIF0Lo5pdkryikbQ26H8cPNeNipdNDR4hSPEL8tQBfK4fYqaM9KDFmsSdCVxvT0U4eAQ5p3GxXRBKS72cXJJwlbVolOpgbsDg4X25juTTKXVwEhDhysnHYk2Qta2ENN7lwG91bULo3tsWAk6EjdErithxqM3plD0bn3DmgWUd8RYbWWulwxjm5wBdUdfRyRONmkhKM1Irkg47KsC52XRHmS8padQpNFHnl6w6g3VtGUZW6HGOp/JNW9dux7Qoml7gENJ9KvMtOXy00dm59y5urT7lWVVDLSPDXFr782G6zWzeVpDQPLfvUqKSwym1lGCcb3ocRRkXWHUlNJGJ5KjLkcLgC/gtP5HTztDje9tw5YmmeGO11BVzQVTIXBwe5wO4zLmnBnbxciZdlwp5xG2J2Xt5FLknZC4Pbc33aqqeqk8qDi4SRcjfUeKeqC97GPadO0LJxN0y3hnbKzO31JiWqIOl7KDTVBjGRx0J3Uh1PGRnEh1UtDshYxRDE6RzAAJPOYe9YQtcxxa4EOBsR2L0QDIbnQ3Wa4mw7oawVUbT0c2p7nc1vwyp4nNzxtZGfLbHtXQE5l1snoaUyusDcnkulnJ2R2i7v4IIV1DgMr2hxabdo1Uaqw19M+1nW5XUZJluDSIHKyVbsS3D526ABbZVRFnGsIAJ2SmgjTldAShe6KFY4zRTKZxaVDan2OKAs2WCPz0JPY8j7AhM8NHNhz/pT7AhcU/ZnpcXojIY6R5XXtsbumePtPuVc534vLoLNFu8K3xYltXiLnWID3+1ypSeq21/MaPsXQujCXY5TG0rdeYVg+csN3tDoy37QqoHW4U6tu3DXvB81huj5HRWV9W6Gdj4Q3I9t9tilU/Eb4HBzow5VdU4F4aDcEX9ajuGx5FaNk4R7o9Dw/iWkqI2snd0RfaxO3r5KRi1K6eBslM9rxzAK87L/AOzC53BCTHX1UUT4WVEjY5POaHWBU9O0NxyWLLeXEIWylgzPy6Et2ukR4wxjXNbE6555rKnzkEEbjsXRs4+taZszX48EaehqoKmVssYJLXDpGO3srrFDDBFG+Bt2OBykrz6GpkgmD43OaQdwVMkxCqD7GZ5B1Acb+1LJNifC0mol29135strp4Sh0YY5gzN2cq2krG1AymwkHIc+9TWm62pNHC8oOpDgNlIgkEbgSowT0Tb+dsN1Lii4TdlnHVdjtFKbUOc0N1A8VTtNjfs5KwjDnMDmWNtCCVhKKOuHI2TGPcNM3ipUUkrvNN/QmqdgbVNzMBBbqe9SZKsU8rQALW1WLR1p6ti3SOIALGn+CYxKI11DJDlscuZtu0KwaGz5SCO21k82BjXFw3PcoumW1aPNAwZiDcdqm0ZYx4LXe9TeIKNlLiD8gDQ8ZgBzVWxxDSMo8V2L9lZ5beE6NZRY1DE4RztDXbZiN07WPo62AvLxYc+xZNlU5os5ocO9Oidh6zXOjPNu4Kz8W9G6/JtUxqqgaHOMZzC+4UYBS5KhxIAtpv3pp2ZxuRqdVqrOdtNjVvSu2SwO3dGVAjjbp1twbFIDd0u7nHa55lMVmt4XN8Nk+mPsCFzhb82SfTH2NQuHk9mepxeiM7ibY5a+thf/AMSVzbjlqVSSNPW00DrK3qn5saqwb38peP8AyKrpwG0+h1L3Ai3YVuujD5IrfO3U6qkDqIgjSQFpKhtZ1S7vsl1xJpIxcAZtbeBToLM/Obv05ABNgAmyXJq8+KQrZa6F7xW00N005LPmelN5SdUhnASugkXA2OiU2PquPcuEWskMTck81LLc9IyRvnMcWn2j+Ki2vYqbh4M0U1KN3Nzt7yL+9IGMxSOilbI02LTcLSRSNkY2Rp0cMwusxrseStsKnc+Iw2zFhLmjmRzH+uxXGWLMebjzj/S4YAd1Ji5XOnYmKJnlMZMRuWmxBOoUoU0o/RWzaZ58YyXaHoujv1WggdqmwzNGjRp4KvY1zN2X704wm5KykrOiEnEt2zNFspG6ae8u1HLdRoBnJ5KfBBc2IIuN1i9HSm5D1LMY8hHWtuponc61uqo8UTeicxjutfdPRQtLh1725LJ0zpjaRVcTQdLTRVJ3Ycp8Cs2Gt5hbjEII6jDqiJrdcpIHeNViba7Lq4HcaPO/LjU7+xBZyB0Rl7SnbaWy6pOS63o47EZbpTWm2oKWAWmy6GpUNMRYFPRRtkIYXBvikhq7l30SxKUh2ekEZBa5rh4piyW02BB5hdOZ4DdNOdksWU5Jmm4XFsNk+mPsahK4ablw6Qf4p9gQuDk92etw/wCaMZUOkGO1+blUykeGZyiSPzQtIGpe4n7FJqZS7HK+7QbVUo9TnKDKeuQO1dCWjnfYqE3eG3sCnauNhjEYNiSPYkU8Qe3Upypf1QLg2vf1KqJy2Zt5FykgAmyVY6krlr3QbHNwUBvNdAuLbJVuV00M4dk2d04BfdJsNUmMToL3TlPM6GdsjdwfsSF1os4KQHqhgEpcLFrtQByTlFL0FQ1wNrbeKae4dGGkat5psa7FUBqZJG0c0FbEXNFgHjYOBG3rVzFXx+exzjmF9TdZqiqWzUzI6g3aR0bieRT1BUGGofRSuBLT1Xdo5etOFXTOblurXwahtRBIBmJ9SW3yUjYkqsYbADZSI5B/VU4GMeW+yfHHDHdxfZOmoy2yEFVxdmIF7+KVkPSZb6FZuJsuT6JwqJAcwI15J4VjzZwAa4KGyO3VJ1vun2xEWsfR3KGkaKTJUcz3HfQ8ll54ujqJGEea4haiCMHUqlxSFvlzy12+tir4nToz/JVxTK23cu5e5O5DtZdykHZdJ5+hsN0N0ZU5lJtddDEAmIA0sVzLc6J3L3LoZY6hIY1k7kBoCfDd7hAbY7IsWzQcOC2HyfSn2BCVw+LUD/pT7Ahedy+7Pa4P80YbEmhuMYi4aHp5PvFQX9Z77aW5KfibQ3GK8uvYzyfeKrdi7XddC6MH2SKR1sw9K5WuswkHtJ9Cbjl6MXDbpM8zXU0rDu0e0rRGUtSRTAIOiUQGknsKS/UbpHUcvY73XW69yQL30SwCCkgAjXRBNilEaXSO9MZ0i7uxdOg71wW3KCT6EABd2pLTldyRz2XDe6lvYE6hcXdJATuL+kbKygiE74pgQSxvRvVTQP8A7UA4+cCB48vtU2jndT1zmEnI87d/L+KREi8w+p8oY5rvPjOU9/epzWnQLOQzvhxJ5jcC1xzW8P8AVvUtRTuZNE2RhBa4XBW0ZWqOLk46lYprNdlIY0DVJaO1LAuUmWtCg5xPcnoy4G+6bA5BPxRG+vNZujSNjrHPeQNgq/F4rVLD2sCtY4w0X5qHi7Q6eP8Ay2S43+xXNH/mVLWAcl0svrYJ7Iu5O5dNnn0MBumy6GaJ7IuhqLBLYyGIyc1yeqpqYXmma3uvqfQq6fiOihuGh7j2WspySNFxSfSLTKjKs1NxZOQRBTMZ2FxJKiScQYg//jkA/NACnyI2X4sn2enYGLUT/pD7AhVfAVRNU4JM+eV0jhUuF3G+mVqFw8juTZ6PHHGKRnsVNsTrXDlO+/8A3KoPNWWJBxxjEBn06aTS/wC0VWHuXUjk+RzL+LaXbHRRKoWbKRoNNlNLbRtbvfVQazqB7b3ubW9CpEp3IgFxubm67fQhIA17iumw9yDpAXvyCXcHRN+xKG+iBHbi1ly1+W67eyL3CQznNdI530XDfRBOncgDhA9K5a5Xb27lwedopA6y7XBzdwbhS6iUOmbOwaO1t2KMHaa78kqIlzHsJ1AzBIGTZn9FUsqIdnC4/iPUtFgNayRnQXt80X2PMLMRvM1KGHUwm4HaDy/12qTQyujDJIyWlp6xvzGx9XsVJmco2jdBtwltaAo2HV8de0gaSNAzN/iO5WDWhNyOeqExs07E+zMBvuuBumicYy/JQ3ZpFOxTc4cbagpivb1o775dVPjAay3MKHXC8oJ2yqYv9jTkX6EHIjKAqXEeKaelkMVMzp3g2LibNHvVLU8TYjO7qyNhH+G3+JW2RjHhkzYyPjhYXyOaxoFySbLIYrxHPUSuZSPdFCNAR5zlVzVE9U+8sr5XftG6bMQDdXHMeVlLkzeHCo7YGomcXdc9bfVIIe4ecSlNJYdGj2p1tQ8NLS1tv8qSo3Gg2zEm3IG/enC4Ot29gSTysdEgPR/g8FsAn/enfdYhHwd/mCf96d91qFzS7KRnsRbfFsRe0knp3i1v2iqx4taw3Gqs8QlLMZxD94kH/kVXzDrDsyhdaOIS2YgNB2AsoFbKHvcQf0lJOgvvqoVV550G6sElYxmvoku1KEDVSbA0alKbohoSiB3BNAC4SunZJIO6GML2QD2rg1XbKUAEEri6dtFywCTKSDVDX9cd67cZR2pLgLoBokRyeT1QLNWHt5hTaWIGWWJr8twHsHaP9XVa52enGmrDb0FTI35aeKpaTmjOVyCGWVDUSU0jamEFpjNiBsR2fwU93GtRGS00MYI/bKqqeVxrJIiepUjNl703UUdRIJHCNz3Ruymzbk9iZCSvZNruLcQqmhkRFMBzjJufSoTcexUf+vn9LyVHOF4j/wAvqfqXe5d+LK8aeRVHpid7ktGqSSJf+02L2yCtk8QVHqsUr6oZZ6yaQdjnmybfh1YxuZ1NO0DUkxkAJgA35oGqE5iCj2LpABJXAdNBqkUdvbuXS4k3vqkE66oJ2RYxVidSV247bpAJvulXI0A8UhHQQdyjU210XRtrp3I1/omB6N8Hn5gn0t/anfdahd+D38wz6W/tTvutQuefsykU1dQU5xWtc+WS7qh7jpt1j3LraXDswc/rcrEp3EIQ7E6o3APTP+8VAkYwGwePS4LqS0ebKTTLERYY3zYo79wCafSYTIetBFfvCgdGGi4y+N02Wm/VeB4SBVQsvonGhwlp0poT4odQ4Zv5LAP+kqAG22l8et/VKyB460n/AJIFk/smCiwcn8njJ7gSl+QYO4fkrP8AtKhCnb+i5o/6ktzLDWQD1+5FMeX9Hn4fhF7mkse66bFFhLTY0t/X70hzR/7t/EXTRYL6vNvBFMHOvklmhwki3kjAf9d6Q7D8IvrAw+GYf/smWtYf03k+KXkYR55HqTSYvJ/ThwzCnOsKZ2nIOd71z4koHO/JpAO0OKWCwfpldEwaerLr4hGIvLL4D4jwu2tPNf8Az2XP9n8NedIZh/1p0VLzs53oASxWSHTpJb9wCMQ80hmLh+gY+/k8z2katc7Qp8YRSsaWMoOodS0ucQnG1DzvJIPFS46gAAGUemyWKGuWTIraOnjAIw2IEbGziQpbKqaOOzI3Nb2N0/gnW1DLn8YDbwSxUNPb7P4IoWTY3HW1GxY8DtL08yseRbrA9pcR/BJ6eKTQ9b0kpD5Kdp/u9e25SoLZNbLcWMp8Lj3IcGHbTtN1XmSB3V6OM37T/RJdNHECMoA7Gn+iKHkKq8Moap2eoja9zRYEt2UJ+C4WBcRR68gP6px1THICCx+va4+5Muc0DzZLf5rp0JzkR34JhxBIbb0H3obg+G2t0YPeS4Jx0lO02yuae9oKbc6G+mfXtYUYoFyTD4mwxuvR6HtLrhNnCMMJ6hePHMnWlouGkNvy6MhdyAXs/rH9ghGI/JL5YwcEo3kNY5re+zr+1dfw9SMFzO63Owt7VJbCLXLQe/VddI5umZx7rn3JqBD/ACJfZpOD6WKkwmWOJ5c0zl1z25WoTnCzs2GSH/GPsahcfIqmz0+GWXGmZbE33xSsbm/479P+oqufa9tPQFYYk0uxassL/j38v2iq/o9eubC/NdC6OJ9sSIS7f7UxJGQdm+tSyW5bB+yYkbmvllCYk9iAy++/cUpsbRrmKbDHk2bJf0rrWSMNyRY8kF/+j2UD9IX8FwteP0zY9y4GyAZg5rfCy6c5/wCNtz2RRNoAXg6Of36Lhcb6OkJ7guWeB/ek+ABTZc8G4JHosga2xZeSDmz+lcEjebXJsyPG5J8Upsr/AOh1RZeNHTK1zvMI7bBdsDYtb62pTZXDzQAO5oCWJ5Ta4v4pmblT6EASfM07UtkYzZnM+xOCVw06vrS2VL2bFvoaE0jOUxbImOdfMG25hyktbG03bLr43/gmBVPLNS099k9BUveQxrmlOich+NrnmweT6wE6Gyg/3ZJ733T8LSxt8rSe2yddKbWI0UlqJEyynUQXHZcLl5i7rRSs7xqpOdjtLAehPRNjuD1fUpsajZW2eCSTJ6WkpmZ+QavI8W+9X9oH8ge5R6gQWI6MW7AUKVlPjrszxqY9Q54Pi1IdVR7dIQP2RupNTSRvcX9C1o7cxKiPooAbtcB4h3uQ2xqMKFGqpyLZiBzuCUhz4B5kl+8GyZdBEDpM0eF/4hIkisNHB/eEWy1CH2POdGQLSP8ASQlCUj/1DgOQ0KiNiaTq/KU4I2W/vQ7xKVsrGJIM+ovP6wVwyvOomue5yYLIQNSAfAoMMRHVvbwTtiwibrgxznYRKXOLj5Q7f/K1CRwQ0NwWUD9Yd91qFzT9mdUPVUUOJXOKVmVxFp3/AHiq9zbXOa/iVNxTXFaz6Z/3ioAaL7FdS6POl2x2hgw2qmkZiWJfFzA27XiIyZjfaw2U/H+GMLwKORsnEBlq+iEkUBpXDODtrewVHWRty3t9q0fwhNaeIKe7Af7FH/FS7TN4YuN0RKDhqgl4epcXxLiDyBlS9zGtMBfqCRuD3KLQYJQ4lxMcIpca6SJ7Lw1PQkB7rXy5SdOfqV+IcFl+DrCBjNVPSxCok6Mwx5iXXdofQslRmSPHYPimRz3ipApiW2c7rdW49qSbdltJUqJh4emg4erMVrKg07oKk00UOS5lcDrz5a+oqywjhLCcYo5J4eJXB8EAmqGeSO/FC1zqTrbXZW3wpCYfFxYWNpC6TNk26W+t+/8Aqq/gMN8k4isSf93uv6nJW3GwaSlVFXRYBQ4nxPT4Th2NGpgmjLjUeTluVwBNspPcNe9M0uB9PgeK4katw+LpQzJk/vLm1730Uz4O8o4zoso1yyc/2CpOG/Ifir95Z95DbWhqKasaw/higqMCosUr8aNEK2Ywxt8nLxmuQLkHTZR28PyxcWN4eqKjK90gZ0rW3FiLg28CtBh9PhVRwBgLcWrJKaIVziwsZmzuzO0J5DvUOWSqk+GGE1cbYnioY0Na7MMoaLG/hZGTtjwWisw/ht1fxfPgHlzoxE6RvTdHe+Xuv/FMycOz0tBjNTNVkPwqdsJZk8+7rXvfTtV5gjiz4WMSINiHVJHcbFWOOhtVwJiONRAAYmylkeOyRrg13sCTk7GoRoz+G8O0s2D0uJ4tixoo62Xo6ZjIs5cdrnsFwq7FMNnwfGZ8Nlk6R8BAzgWDgRcG3gVoq+jhrOEuFqeoxAUDCyQiYxl/WuLCwVPxFRV2E8QzU9ZiDq6YMa4zubYu003unGWyOSCx6K+OF88c8j5ehgp2h0jw2+5sAB2lTYIm0TaeoZL0sNQ0uY4tsdDYgjX2pNFVvwqlfX1TRNDV3ibT2FpANyT3bd6fxKgdX09PXYQ90lLYR+T7GA9nh2k+xYPmfk30aLgj4/6TG4jGXZeaew+nfjOMQ4eyo6HpQ458ua1gTt6FXvqnTFlNAYnRxNyvlDBeU8ztsrPhFuXjOjG/Vk+4VupScbaoxxipVYk4LUN4sbgPljSHM6QVGTTLlzXtf0bpOI0NVh/ELMEhqBPLIWBj8uUXd3XKtszfJGY+fNjwZ9Pm/wAQPyD2rlcAfhdo77WYf/rKnJs2wiR63BTT0lbNQ4s2smw8gVcXRluTwN9efqUbDcLixLBnYrU4vHQxCboevGXAmwtrfvU7CReq44B2LX+16pm//ime/wDzEewItjcYhiWHVGFYvFhs743dOW9HMwXa5rjYFWNdw1huHTyU1TxLBHPG25hdAQdrjmkcSn+2cKO3LqaG/rCkcb0uCHG62eTEZ24iGNtTiE5T1RbrW7FWT0ZuEUmyiw/BziOE4liLJGM8hDTkMebPf0i2yp6pkxhDjHEL7nLqtbw0R/sfxH9Gz+KoJ3sNM3q3J53Ka+SXqqOYrwxJhnElLg3lYeano/xoZbLnNtr8lPk4Gni4okwR2IAZaU1LZuj0cBytftvzVrxW1p+EfCSQCbU+v/WtbExmJYzUVoDemoDPSPPMtcA5qzbaOhHlmAYCMYgrKyoq20VDRNDppnMLjrsABulY5w+cFbSVMFZHWUNYzPBM1paTa1wRrbcK74cp2SfB3jkbpWwtkqI2ukds0XZqVCxnAayhwnDM+Mx19C4uFM1gIaza9vFNN2RLUbL3gduXBZdb3qHH/wAWoT/CMJgwmRrucxO9/wBFqFnP2ZfG7imYXGMcp4ccroyJLsqJGmw5hxUI49Rndkn/AG/1VdxD8pMT/fJfvlV67lFUc7442Xk2M0sjbBkl/D+qteK+K8OxrFYqmlEwYynZEc7ADcXvz71jkI8aspRSVG8g4j4WrOFKHCMVfiEb6WV8manjab3J7T2FR8GxzhnBeKW18JrZqSCEmESRtzmXbWxtbvWLQl4kUbWPjKkq+F8QwzFBK+okqDU0r2sByvJuQddOfrKb4W4sw/B4MWZVNmJrKUxR5GA9bXfXbVY5CPFGqD5s03DXE1LgeP0uISRSPjiJDw0a2IINte9W+I8U8N03D2IYdgwrZH4jOJJDOwAMF72Guu32rBIQ+KLdglWjX1PFOHS8G4XhLWzeUUlWZpLtGXL1tjfvCk1vGOGT/CHDjzGT+Sscwm7Bm0aAdLrDoR4ojs2mH8W4bS8c1mNSNn8mnMxaAwZuuDbS6TS8ZUreAqvh+obMZXTB8BAu0NzBxBN9Nj61jUI8UQs31Jxbw7VcN4bh2LsrRNhkpfGYWgiQXvY3OnZ6FdVWD1nHtUeIMJ6NlNM0R5ZnZXBzRY6BeTr3j4JfkND9PJ7VlyQUFaGv20yug4BxCpwduHYiIWmFxMMsT7kA68x3rtDwPiuES9HSiGogm0qDLJYuGugGw3XolxexIuUOLWi5IA71xOCdr4Zqm1R5u74N62Kd76adnREEtjJ1B7L9imcPcHYrhvEFPX1PQdFGHB2V5J1aR2d63gIXVrFtKrM3CN2YI8KY2eDZ8FvB0j6zpGnpNOjvmtt2qRifC+KzcZQY3SiExwmPRz7E2Fjy8VtVwkDdFsqjLVHCslLTY0/Dn56jFzZwkNmxg3vr6SoeG8CyP4UkwXEp+iz1PTZoDfSw01W2B0Qi2FGFx7hDEcQxjDpKQRNpMPZHGzPJ1iGm5NrKdjfAVJjWLS4lLWTxSSBoLWBttBbn4LV3F7aIJA3KeTFijF8OcGVdHhmK0GISNbHXBrWuidcgC/dvqq/FfgzkZDGMKqnyuv1xO4AAd1gvRUIyYYoxON8J4jiPFlBikJi6CnEWfM+zuq65top+F4JiVFxNjNY8xmkrxdgDusHDQXHpK06LJZDowvD3BlfS4LieD4kY2QVoBbJE/MWuHdbwTuNcH1VRg2GYbQBuSgLhmlfbMCBrtzN9FtUAghPJ3YnFNUYvDsJqMGpjTVOTO52fqG4tYD+CFdYz+Vs+jHtKFDduxxWKpHz5xD8pMT/fJfvlV6sOIflJif75L98qvXpR6RmwQhCYgQhCABCEIAEIQmAIQhIAQhCYAvePgl+QsP08ntXg694+CT5Cw/TyfeWHP6lR7E8U4i2k42wmQztaaZrfxZdYv6V+Q6c7AXVjxuwSYfh7DCKgOxGEGImwk1Ohv2q0rOH8Nr5J5KmDO+oDA92Y3GQ3bbs17FJrMPpq8QioYXCCVszLOIs9uxXJZZmKaPGcKiwrCoZIaZ1VNUFzXDpRCzVzWja9gbLtPxHiJ4gqIJHRupg+pjZGGat6JrCDfvzH7Fp5qGCeqp6mRpMlNmMZvtmFj9iixcPYbFicuIthPTyhwdd5LetbMQ3YE2F/BFhRnY+IMXh4bfXzVEM800VNJE1jBnjMjspGXmOy+6TX4xi02ExUsjhTzTmqbI6RjS4sYxxbcA2BIteyvqfhXCaajqKRkLzFUNa1wfK5xDW+aASdAL6WXX8LYVJRx0r4pCyOR0mbpXZ3OcCHZnXubg2KLQUZ6lx6to6Ggp4nsyCloPOaCfxjy132BSzjGKiDGquSsp4YKOodTwgwkkG7bE23OtgLakq1fwthMklPI6F+amZGyO0rgLMN23F9bHt7Sn5MBw+WkqqV0bujq5emls8g57g3B5agepFoWzO0WJ1OJPwWapcTIzEp4sxZkLg1kgF28jZd+ESrENNQRicQubI+pBLrXMbSQPSSFf0vD2H0gh6GN/4md07C6RzjncCCbk63uU9WYPQ4hO2aqhErmxOiGY6BrrX07dBqix0Z7E+Ia+PF2NpJY/JeippS0suXiSTIdeWmvoXabH8SdjkkEksbqc1FTAxgjsW9G0OBv6SFN/2RojisNU5zzBTwRRRQ53C3RuJBdr1uWh7E5h/DFNS4lV4hK900080j2dYhsYeACLXtfTdFoVMqHY1jowTC531MDJ8SOYObFcRtERfbvJI9F1yp4prQ3DJo52NM9PTyyQNhLic7w0lztmtsTbW5K0NVw7h1XhlPh0sbxDTACIskLXMsMujhrsSE3UcLYVUyRvfC9vRRMiaGSuaMrTdoIB1sdkaHTIVNimI1OPTNFRTto46t1L0DwA51ow67TuTc7dig8D4hWucMPqJWPhZRRzxAMsW3e9tr8/NBWgbgGHtxb4zEb/KM2b+8OTNly5su17aXSqDA6HDZulpY3Nf0Ih1cT1ASQPW4otBRFxn8rZ9GPaULuM/lbPox7ShSUfPfEPykxP8AfJfvlV6sOIflJif75L98qvXpR6RiwQhCYgQhOQwvnk6OO2axOpsNBdMBtCdZTSSSuiYGuc0E6O38O1JdDI15aG5rHLdvWF/EJBZZywUU0zoy+GIdJ1HRuAuyxvflvZMNpqSwHlAu5rgS4jqkG3s1HpUMwygAmJ4BuR1d7brgieXMBaRn2JFggRYGOmjroWFrHM6Ih1nNNnXdr2E7GyapI4m4g5sxidHkeb3Fr2OXfvtomX0VQwSl0duheGP8e7tTYikOgjcdbCzSgC08noJ2RiSZkLgHG7HN6xubNPYbW12UWamo44nGOR73hmYXe0a5rWsO7VROik/9t3qKDE8Al0bgBvdqQCV7x8EvyGh+nk+8vB17x8EvyGh+nk+8suf1Lj2aGsmxBmMU0MBb5NIxzpCYi7LltpcGwuCfUq+nxbGX0NTLJS5JY4A+NvQu6zy5wIt4Aad60lkWC5LKplC7EsUGOVFN5P8A2RsRLJuid5+UG3fz9Vt1IwOtr6yJxrYslmMdfonR2cR1m2PYeatsqLBFhT+zPHFMUDMRJis6CS0A8neczc1r9+nYnqeuxOV8LHxhgfJKzOYnWc0Dqutfq3PburvKEZQiwp/ZR09dibhSmYNIlqnxvAgc3KwZrHfS5a3XbVMRYtjD4J3eTNa9sQc0OicAyTNbIfnacwtHYIyhFhi/sg4PU1dVRdLWwGCUyPHRkeaA4geO2/NT1wCy6kNHF1CEDBCEIAEIQgClxn8rZ9GPaUIxn8rZ9GPaUJDPnviH5SYn++S/fKr1YcQ/KTE/3yX75VevSj0jFghCExAnaed1PMJWgZgCBfvFv4ppCYEiGtlp5zPGAJC0jMSTqdzrz96dGJzMZkjjYxnW6rS4DrA9/eoXJWQpKeVrWHJCTHGWvD7kuNrixPik6FoQcYqC4OLGaG+5+dm7e0pmaulqOiztb+LcCN9dALf+IT5w6BsojNYAXOcAS0WsBfe/Ncdh8Ie4eVghsjWFwaLHNsRr2JaDQkYrUWaCyM2LTqDrl2+zT0J6HGXNJEsbcttLAkg2A5n/AFomYYKdlW5kh6SPoS8X01tfkf4pbcPp5pB0dTka9he0Otp2C99TyRoWhIxaVpkDGAsewxjO4ktbYj16/Yky4pUzRSRyEESAAkEjYfbfVPNw+AxSxGobna4FsmliMrjprsbD7E1PQwwxzPbU5+iIbbKBmJva2vchUPRCXvHwS/IaH6eT7y8HXvHwS/IaH6eT7yy5/UuPZtkIQuM0BCEIAEIQgAQhCABCEIAEIQgAQhCABCEIApcZ/K2fRj2lCMZ/K2fRj2lCQz574h+UmJ/vkv3yq9WHEPykxP8AfJfvlV69KPSMWCEITECEIQAIQhAAlxslmBjjBcGgvLb6d59SQn6OqdRzmZjbuylo7roAZkYYnOY8AOabEXBslw00tRm6KPNltfUDfxUtmKmKPJHTtjbdxs13aLdl/BNnEH9JUSNbkfOQbtd5tjdGxWRY4zLI1jRdzjYDvRcgZb6b2vcKwkxiSRwJitZ7HWa6w6tza1ttUy7EC6ndDks1zcuru5ovt+z9pRsCIvePgl+QsP08n3l4OvePgl+QsP08ntWPP6lx7NshCFxmgIQhAAhCEACEIQAIQhAAhCEACEIQAIQhAFLjP5Wz6Me0oRjP5Wz6Me0oSGfPfEPykxP98l++VXqw4h+UmJ/vkv3yq9elHpGLBCEJiBCEIAEIQgCyZhjZoY3sf0eZgNnA3vdoJ8Ote45JLcKa6Yx+VNvnLLFhBva+2/by5KvRZGxbJlTQGnh6US5wHAHqFuhLhz1/R+1TXUNFJAx8QDTIQGl0nm3208c3/b3qmQigpljT4YzPaV5OZj7NLSLEMzC+unLRIqcN8mZK7ygO6O1xkIuTe1r77FQV3O4MyAnLe9u9Gw2cXvHwS/IaH6eT7y8HXvHwSm3AsP08ntWPP6lx7Nshcui64zQ6hcuhAHUIQgAQhCABCEIAEIQgAQhCABCEIApcZ/K2fRj2lCMZ/K2fRj2lCQz574h+UmJ/vkv3yq9bzFPg6xiuxasq4qmiEc875Ghz33Ac4kX6u+qifgwxv9aoPrH/AMi9BTjRlRjkLY/gwxv9aoPrH/yI/Bhjf61QfWP/AJE84ipmOQtj+DDG/wBaoPrH/wAiPwYY3+tUH1j/AORGcQpmOQtj+DDG/wBaoPrH/wAiPwYY3+tUH1j/AORGcQpmOQtj+DDG/wBaoPrH/wAiPwYY3+tUH1j/AORGcQpmOQtj+DDG/wBaoPrH/wAiPwYY3+tUH1j/AORGcQpmOUtk9LkjbJESGgXAaNTm3vvtpZab8GGN/rVB9Y/+RH4MMb/WqD6x/wDIk5RfyFMoZpMIb0hihc49drNXafNdqfD7e5erfB/T1tXw4yXDZvJqUPkDGuN9S/radwGn2c1h/wAGGN/rVB9Y/wDkXpnA8D+GeG48NrSJJmyPcXQ6tsTfnYrHlax0Ui6fRYs+aO9YzomyhxaNCWh4Nrga9UEd903Fh2MRxOArm5zYBxObS7jsRvqB4AKX8c0/zJfUPej45p/mS+oe9cxYzSUeLxRNjnrGPDWBosLm+W2pIuddU/h1PXxSSvrp2S5g0MDNm735DtHqXPjmm+ZL6h70fHNN8yX1D3oAsEKv+Oab5kvqHvR8c03zJfUPegCwQq/45pvmS+oe9HxzTfMl9Q96ALBCr/jmm+ZL6h70fHNN8yX1D3oAsEKv+Oab5kvqHvR8c03zJfUPegCwQq/45p/mS+oe9HxzT/Ml9Q96ALBCr/jmm+ZL6h70fHNN8yX1D3oAi4z+Vs+jHtKEziFSyqnbIwOADbdbxKEhn//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772" name="Picture 4" descr="http://ecx.images-amazon.com/images/I/51XMRWJRi3L.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516216" y="3501008"/>
            <a:ext cx="2088232" cy="268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62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endParaRPr lang="en-US" dirty="0"/>
          </a:p>
          <a:p>
            <a:pPr marL="457200" indent="-457200">
              <a:buFont typeface="+mj-lt"/>
              <a:buAutoNum type="arabicPeriod"/>
            </a:pPr>
            <a:r>
              <a:rPr lang="en-US" dirty="0" smtClean="0"/>
              <a:t>Divide </a:t>
            </a:r>
            <a:r>
              <a:rPr lang="en-US" dirty="0"/>
              <a:t>the map into a grid (Rogue uses 3x3, but any size will work).</a:t>
            </a:r>
          </a:p>
          <a:p>
            <a:pPr marL="457200" indent="-457200">
              <a:buFont typeface="+mj-lt"/>
              <a:buAutoNum type="arabicPeriod"/>
            </a:pPr>
            <a:r>
              <a:rPr lang="en-US" dirty="0" smtClean="0"/>
              <a:t>Give </a:t>
            </a:r>
            <a:r>
              <a:rPr lang="en-US" dirty="0"/>
              <a:t>each grid a flag indicating if it's "connected" or not, and an array of which grid numbers it's connected to.</a:t>
            </a:r>
          </a:p>
          <a:p>
            <a:pPr marL="457200" indent="-457200">
              <a:buFont typeface="+mj-lt"/>
              <a:buAutoNum type="arabicPeriod"/>
            </a:pPr>
            <a:r>
              <a:rPr lang="en-US" dirty="0" smtClean="0"/>
              <a:t>Pick </a:t>
            </a:r>
            <a:r>
              <a:rPr lang="en-US" dirty="0"/>
              <a:t>a random room to start with, and mark it "connected".</a:t>
            </a:r>
          </a:p>
          <a:p>
            <a:pPr marL="457200" indent="-457200">
              <a:buFont typeface="+mj-lt"/>
              <a:buAutoNum type="arabicPeriod"/>
            </a:pPr>
            <a:r>
              <a:rPr lang="en-US" dirty="0" smtClean="0"/>
              <a:t>While </a:t>
            </a:r>
            <a:r>
              <a:rPr lang="en-US" dirty="0"/>
              <a:t>there are unconnected neighbor rooms, connect to one of them, make that the current room, mark it "connected", and </a:t>
            </a:r>
            <a:r>
              <a:rPr lang="en-US" dirty="0" smtClean="0"/>
              <a:t>repeat.</a:t>
            </a:r>
          </a:p>
          <a:p>
            <a:pPr marL="457200" indent="-457200">
              <a:buFont typeface="+mj-lt"/>
              <a:buAutoNum type="arabicPeriod"/>
            </a:pPr>
            <a:r>
              <a:rPr lang="en-US" dirty="0" smtClean="0"/>
              <a:t>While there are unconnected rooms, try to connect them to a random connected neighbor (if a room has no connected neighbors yet, just keep cycling, you'll fill out to it eventually).</a:t>
            </a:r>
          </a:p>
          <a:p>
            <a:pPr marL="457200" indent="-457200">
              <a:buFont typeface="+mj-lt"/>
              <a:buAutoNum type="arabicPeriod"/>
            </a:pPr>
            <a:r>
              <a:rPr lang="en-US" dirty="0" smtClean="0"/>
              <a:t>All </a:t>
            </a:r>
            <a:r>
              <a:rPr lang="en-US" dirty="0"/>
              <a:t>rooms are now connected at least once.</a:t>
            </a:r>
          </a:p>
          <a:p>
            <a:pPr marL="457200" indent="-457200">
              <a:buFont typeface="+mj-lt"/>
              <a:buAutoNum type="arabicPeriod"/>
            </a:pPr>
            <a:r>
              <a:rPr lang="en-US" dirty="0"/>
              <a:t>Make 0 or more random connections to taste; I find </a:t>
            </a:r>
            <a:r>
              <a:rPr lang="en-US" dirty="0" err="1"/>
              <a:t>rnd</a:t>
            </a:r>
            <a:r>
              <a:rPr lang="en-US" dirty="0"/>
              <a:t>(</a:t>
            </a:r>
            <a:r>
              <a:rPr lang="en-US" dirty="0" err="1"/>
              <a:t>grid_width</a:t>
            </a:r>
            <a:r>
              <a:rPr lang="en-US" dirty="0"/>
              <a:t>) random connections looks good.</a:t>
            </a:r>
          </a:p>
          <a:p>
            <a:pPr marL="457200" indent="-457200">
              <a:buFont typeface="+mj-lt"/>
              <a:buAutoNum type="arabicPeriod"/>
            </a:pPr>
            <a:r>
              <a:rPr lang="en-US" dirty="0"/>
              <a:t>Draw the rooms onto the map, and draw a corridor from the center of each room to the center of each connected room, changing wall blocks into corridors. If your rooms fill most or all of the space of the grid, your corridors will very short - just holes in the wall.</a:t>
            </a:r>
          </a:p>
          <a:p>
            <a:pPr marL="457200" indent="-457200">
              <a:buFont typeface="+mj-lt"/>
              <a:buAutoNum type="arabicPeriod"/>
            </a:pPr>
            <a:r>
              <a:rPr lang="en-US" dirty="0"/>
              <a:t>Scan the map for corridor squares with 2 bordering walls, 1-2 bordering rooms, and 0-1 bordering corridor, and change those to doors.</a:t>
            </a:r>
          </a:p>
          <a:p>
            <a:pPr marL="457200" indent="-457200">
              <a:buFont typeface="+mj-lt"/>
              <a:buAutoNum type="arabicPeriod"/>
            </a:pPr>
            <a:r>
              <a:rPr lang="en-US" dirty="0"/>
              <a:t>Place your stairs up in the first room you chose, and your stairs down in the last room chosen in step 5. This will almost always be a LONG way away</a:t>
            </a:r>
            <a:r>
              <a:rPr lang="en-US" dirty="0" smtClean="0"/>
              <a:t>.</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History - Rogue</a:t>
            </a:r>
            <a:endParaRPr lang="en-US" dirty="0"/>
          </a:p>
        </p:txBody>
      </p:sp>
    </p:spTree>
    <p:extLst>
      <p:ext uri="{BB962C8B-B14F-4D97-AF65-F5344CB8AC3E}">
        <p14:creationId xmlns:p14="http://schemas.microsoft.com/office/powerpoint/2010/main" val="30456207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09765" cy="4968875"/>
          </a:xfrm>
        </p:spPr>
        <p:txBody>
          <a:bodyPr/>
          <a:lstStyle/>
          <a:p>
            <a:r>
              <a:rPr lang="de-DE" dirty="0" err="1" smtClean="0"/>
              <a:t>One</a:t>
            </a:r>
            <a:r>
              <a:rPr lang="de-DE" dirty="0" smtClean="0"/>
              <a:t> </a:t>
            </a:r>
            <a:r>
              <a:rPr lang="de-DE" dirty="0" err="1" smtClean="0"/>
              <a:t>of</a:t>
            </a:r>
            <a:r>
              <a:rPr lang="de-DE" dirty="0" smtClean="0"/>
              <a:t> </a:t>
            </a:r>
            <a:r>
              <a:rPr lang="de-DE" dirty="0" err="1" smtClean="0"/>
              <a:t>the</a:t>
            </a:r>
            <a:r>
              <a:rPr lang="de-DE" dirty="0" smtClean="0"/>
              <a:t> </a:t>
            </a:r>
            <a:r>
              <a:rPr lang="de-DE" dirty="0" err="1" smtClean="0"/>
              <a:t>oldest</a:t>
            </a:r>
            <a:r>
              <a:rPr lang="de-DE" dirty="0" smtClean="0"/>
              <a:t> </a:t>
            </a:r>
            <a:r>
              <a:rPr lang="de-DE" dirty="0" err="1" smtClean="0"/>
              <a:t>fields</a:t>
            </a:r>
            <a:r>
              <a:rPr lang="de-DE" dirty="0" smtClean="0"/>
              <a:t> </a:t>
            </a:r>
            <a:r>
              <a:rPr lang="de-DE" dirty="0" err="1" smtClean="0"/>
              <a:t>of</a:t>
            </a:r>
            <a:r>
              <a:rPr lang="de-DE" dirty="0" smtClean="0"/>
              <a:t> </a:t>
            </a:r>
            <a:r>
              <a:rPr lang="de-DE" dirty="0" err="1" smtClean="0"/>
              <a:t>procedural</a:t>
            </a:r>
            <a:r>
              <a:rPr lang="de-DE" dirty="0" smtClean="0"/>
              <a:t> </a:t>
            </a:r>
            <a:r>
              <a:rPr lang="de-DE" dirty="0" err="1" smtClean="0"/>
              <a:t>content</a:t>
            </a:r>
            <a:r>
              <a:rPr lang="de-DE" dirty="0" smtClean="0"/>
              <a:t> </a:t>
            </a:r>
            <a:r>
              <a:rPr lang="de-DE" dirty="0" err="1" smtClean="0"/>
              <a:t>generation</a:t>
            </a:r>
            <a:r>
              <a:rPr lang="de-DE" dirty="0" smtClean="0"/>
              <a:t> in </a:t>
            </a:r>
            <a:r>
              <a:rPr lang="de-DE" dirty="0" err="1" smtClean="0"/>
              <a:t>computer</a:t>
            </a:r>
            <a:r>
              <a:rPr lang="de-DE" dirty="0" smtClean="0"/>
              <a:t> </a:t>
            </a:r>
            <a:r>
              <a:rPr lang="de-DE" dirty="0" err="1" smtClean="0"/>
              <a:t>graphics</a:t>
            </a:r>
            <a:endParaRPr lang="de-DE" dirty="0" smtClean="0"/>
          </a:p>
          <a:p>
            <a:endParaRPr lang="de-DE" dirty="0"/>
          </a:p>
          <a:p>
            <a:r>
              <a:rPr lang="de-DE" dirty="0" err="1" smtClean="0"/>
              <a:t>Very</a:t>
            </a:r>
            <a:r>
              <a:rPr lang="de-DE" dirty="0" smtClean="0"/>
              <a:t> </a:t>
            </a:r>
            <a:r>
              <a:rPr lang="de-DE" dirty="0" err="1" smtClean="0"/>
              <a:t>much</a:t>
            </a:r>
            <a:r>
              <a:rPr lang="de-DE" dirty="0" smtClean="0"/>
              <a:t> </a:t>
            </a:r>
            <a:r>
              <a:rPr lang="de-DE" dirty="0" err="1" smtClean="0"/>
              <a:t>info</a:t>
            </a:r>
            <a:r>
              <a:rPr lang="de-DE" dirty="0" smtClean="0"/>
              <a:t> </a:t>
            </a:r>
            <a:r>
              <a:rPr lang="de-DE" dirty="0" err="1" smtClean="0"/>
              <a:t>available</a:t>
            </a:r>
            <a:r>
              <a:rPr lang="de-DE" dirty="0"/>
              <a:t> at : </a:t>
            </a:r>
            <a:r>
              <a:rPr lang="de-DE" dirty="0">
                <a:hlinkClick r:id="rId2"/>
              </a:rPr>
              <a:t>http://algorithmicbotany.org</a:t>
            </a:r>
            <a:r>
              <a:rPr lang="de-DE" dirty="0" smtClean="0">
                <a:hlinkClick r:id="rId2"/>
              </a:rPr>
              <a:t>/</a:t>
            </a:r>
            <a:endParaRPr lang="de-DE" dirty="0" smtClean="0"/>
          </a:p>
          <a:p>
            <a:endParaRPr lang="de-DE" dirty="0"/>
          </a:p>
          <a:p>
            <a:r>
              <a:rPr lang="de-DE" dirty="0" err="1" smtClean="0"/>
              <a:t>Well</a:t>
            </a:r>
            <a:r>
              <a:rPr lang="de-DE" dirty="0" smtClean="0"/>
              <a:t> </a:t>
            </a:r>
            <a:r>
              <a:rPr lang="de-DE" dirty="0" err="1" smtClean="0"/>
              <a:t>suited</a:t>
            </a:r>
            <a:r>
              <a:rPr lang="de-DE" dirty="0" smtClean="0"/>
              <a:t> </a:t>
            </a:r>
            <a:r>
              <a:rPr lang="de-DE" dirty="0" err="1" smtClean="0"/>
              <a:t>for</a:t>
            </a:r>
            <a:r>
              <a:rPr lang="de-DE" dirty="0" smtClean="0"/>
              <a:t> </a:t>
            </a:r>
            <a:r>
              <a:rPr lang="de-DE" dirty="0" err="1" smtClean="0"/>
              <a:t>generation</a:t>
            </a:r>
            <a:endParaRPr lang="de-DE" dirty="0" smtClean="0"/>
          </a:p>
          <a:p>
            <a:pPr lvl="1"/>
            <a:r>
              <a:rPr lang="de-DE" dirty="0" err="1" smtClean="0"/>
              <a:t>Based</a:t>
            </a:r>
            <a:r>
              <a:rPr lang="de-DE" dirty="0" smtClean="0"/>
              <a:t> on </a:t>
            </a:r>
            <a:r>
              <a:rPr lang="de-DE" dirty="0" err="1" smtClean="0"/>
              <a:t>natural</a:t>
            </a:r>
            <a:r>
              <a:rPr lang="de-DE" dirty="0" smtClean="0"/>
              <a:t> </a:t>
            </a:r>
            <a:r>
              <a:rPr lang="de-DE" dirty="0" err="1" smtClean="0"/>
              <a:t>processes</a:t>
            </a:r>
            <a:endParaRPr lang="de-DE" dirty="0" smtClean="0"/>
          </a:p>
          <a:p>
            <a:pPr lvl="1"/>
            <a:r>
              <a:rPr lang="de-DE" dirty="0" err="1" smtClean="0"/>
              <a:t>Complexity</a:t>
            </a:r>
            <a:r>
              <a:rPr lang="de-DE" dirty="0" smtClean="0"/>
              <a:t> </a:t>
            </a:r>
            <a:r>
              <a:rPr lang="de-DE" dirty="0" err="1" smtClean="0"/>
              <a:t>makes</a:t>
            </a:r>
            <a:r>
              <a:rPr lang="de-DE" dirty="0" smtClean="0"/>
              <a:t> </a:t>
            </a:r>
            <a:r>
              <a:rPr lang="de-DE" dirty="0" err="1" smtClean="0"/>
              <a:t>the</a:t>
            </a:r>
            <a:r>
              <a:rPr lang="de-DE" dirty="0" smtClean="0"/>
              <a:t> </a:t>
            </a:r>
            <a:r>
              <a:rPr lang="de-DE" dirty="0" err="1" smtClean="0"/>
              <a:t>shapes</a:t>
            </a:r>
            <a:r>
              <a:rPr lang="de-DE" dirty="0" smtClean="0"/>
              <a:t> </a:t>
            </a:r>
            <a:r>
              <a:rPr lang="de-DE" dirty="0" err="1" smtClean="0"/>
              <a:t>look</a:t>
            </a:r>
            <a:r>
              <a:rPr lang="de-DE" dirty="0" smtClean="0"/>
              <a:t> </a:t>
            </a:r>
            <a:r>
              <a:rPr lang="de-DE" dirty="0" err="1" smtClean="0"/>
              <a:t>realistic</a:t>
            </a:r>
            <a:endParaRPr lang="de-DE" dirty="0" smtClean="0"/>
          </a:p>
          <a:p>
            <a:pPr lvl="1"/>
            <a:r>
              <a:rPr lang="de-DE" dirty="0" smtClean="0"/>
              <a:t>Can </a:t>
            </a:r>
            <a:r>
              <a:rPr lang="de-DE" dirty="0" err="1" smtClean="0"/>
              <a:t>be</a:t>
            </a:r>
            <a:r>
              <a:rPr lang="de-DE" dirty="0" smtClean="0"/>
              <a:t> </a:t>
            </a:r>
            <a:r>
              <a:rPr lang="de-DE" dirty="0" err="1" smtClean="0"/>
              <a:t>found</a:t>
            </a:r>
            <a:r>
              <a:rPr lang="de-DE" dirty="0" smtClean="0"/>
              <a:t> </a:t>
            </a:r>
            <a:r>
              <a:rPr lang="de-DE" dirty="0" err="1" smtClean="0"/>
              <a:t>be</a:t>
            </a:r>
            <a:r>
              <a:rPr lang="de-DE" dirty="0" smtClean="0"/>
              <a:t> </a:t>
            </a:r>
            <a:r>
              <a:rPr lang="de-DE" dirty="0" err="1" smtClean="0"/>
              <a:t>examining</a:t>
            </a:r>
            <a:r>
              <a:rPr lang="de-DE" dirty="0" smtClean="0"/>
              <a:t> </a:t>
            </a:r>
            <a:r>
              <a:rPr lang="de-DE" dirty="0" err="1" smtClean="0"/>
              <a:t>how</a:t>
            </a:r>
            <a:r>
              <a:rPr lang="de-DE" dirty="0" smtClean="0"/>
              <a:t> </a:t>
            </a:r>
            <a:r>
              <a:rPr lang="de-DE" dirty="0" err="1" smtClean="0"/>
              <a:t>nature</a:t>
            </a:r>
            <a:r>
              <a:rPr lang="de-DE" dirty="0" smtClean="0"/>
              <a:t> </a:t>
            </a:r>
            <a:r>
              <a:rPr lang="de-DE" dirty="0" err="1" smtClean="0"/>
              <a:t>handles</a:t>
            </a:r>
            <a:r>
              <a:rPr lang="de-DE" dirty="0" smtClean="0"/>
              <a:t> </a:t>
            </a:r>
            <a:r>
              <a:rPr lang="de-DE" dirty="0" err="1" smtClean="0"/>
              <a:t>growth</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Vegetation</a:t>
            </a:r>
            <a:endParaRPr lang="de-DE" dirty="0"/>
          </a:p>
        </p:txBody>
      </p:sp>
      <p:pic>
        <p:nvPicPr>
          <p:cNvPr id="33794" name="Picture 2" descr="http://upload.wikimedia.org/wikipedia/commons/thumb/7/74/Dragon_trees.jpg/300px-Dragon_trees.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48063" y="2276872"/>
            <a:ext cx="3516669"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335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lstStyle/>
          <a:p>
            <a:r>
              <a:rPr lang="de-DE" dirty="0" err="1" smtClean="0"/>
              <a:t>Prucinciewyz</a:t>
            </a:r>
            <a:r>
              <a:rPr lang="de-DE" dirty="0" smtClean="0"/>
              <a:t> </a:t>
            </a:r>
            <a:r>
              <a:rPr lang="de-DE" dirty="0" err="1" smtClean="0"/>
              <a:t>Lindenmayer</a:t>
            </a:r>
            <a:endParaRPr lang="de-DE" dirty="0" smtClean="0"/>
          </a:p>
          <a:p>
            <a:pPr lvl="1"/>
            <a:r>
              <a:rPr lang="de-DE" dirty="0" smtClean="0"/>
              <a:t>Book „The </a:t>
            </a:r>
            <a:r>
              <a:rPr lang="de-DE" dirty="0" err="1" smtClean="0"/>
              <a:t>algorithmic</a:t>
            </a:r>
            <a:r>
              <a:rPr lang="de-DE" dirty="0" smtClean="0"/>
              <a:t> </a:t>
            </a:r>
            <a:r>
              <a:rPr lang="de-DE" dirty="0" err="1" smtClean="0"/>
              <a:t>beauty</a:t>
            </a:r>
            <a:r>
              <a:rPr lang="de-DE" dirty="0" smtClean="0"/>
              <a:t> </a:t>
            </a:r>
            <a:r>
              <a:rPr lang="de-DE" dirty="0" err="1" smtClean="0"/>
              <a:t>of</a:t>
            </a:r>
            <a:r>
              <a:rPr lang="de-DE" dirty="0" smtClean="0"/>
              <a:t> </a:t>
            </a:r>
            <a:r>
              <a:rPr lang="de-DE" dirty="0" err="1" smtClean="0"/>
              <a:t>plants</a:t>
            </a:r>
            <a:r>
              <a:rPr lang="de-DE" dirty="0" smtClean="0"/>
              <a:t>“ </a:t>
            </a:r>
            <a:r>
              <a:rPr lang="de-DE" dirty="0" err="1" smtClean="0"/>
              <a:t>is</a:t>
            </a:r>
            <a:r>
              <a:rPr lang="de-DE" dirty="0" smtClean="0"/>
              <a:t> </a:t>
            </a:r>
            <a:r>
              <a:rPr lang="de-DE" dirty="0" err="1" smtClean="0"/>
              <a:t>available</a:t>
            </a:r>
            <a:r>
              <a:rPr lang="de-DE" dirty="0" smtClean="0"/>
              <a:t> </a:t>
            </a:r>
            <a:r>
              <a:rPr lang="de-DE" dirty="0" err="1" smtClean="0"/>
              <a:t>for</a:t>
            </a:r>
            <a:r>
              <a:rPr lang="de-DE" dirty="0" smtClean="0"/>
              <a:t> </a:t>
            </a:r>
            <a:r>
              <a:rPr lang="de-DE" dirty="0" err="1" smtClean="0"/>
              <a:t>free</a:t>
            </a:r>
            <a:r>
              <a:rPr lang="de-DE" dirty="0" smtClean="0"/>
              <a:t> at </a:t>
            </a:r>
            <a:r>
              <a:rPr lang="de-DE" dirty="0" err="1" smtClean="0"/>
              <a:t>virtualbotany</a:t>
            </a:r>
            <a:endParaRPr lang="de-DE" dirty="0" smtClean="0"/>
          </a:p>
          <a:p>
            <a:endParaRPr lang="de-DE" dirty="0"/>
          </a:p>
          <a:p>
            <a:r>
              <a:rPr lang="de-DE" dirty="0" smtClean="0"/>
              <a:t>L-System</a:t>
            </a:r>
          </a:p>
          <a:p>
            <a:pPr lvl="1"/>
            <a:r>
              <a:rPr lang="de-DE" dirty="0" smtClean="0"/>
              <a:t>Non-</a:t>
            </a:r>
            <a:r>
              <a:rPr lang="de-DE" dirty="0" err="1" smtClean="0"/>
              <a:t>deterministic</a:t>
            </a:r>
            <a:r>
              <a:rPr lang="de-DE" dirty="0" smtClean="0"/>
              <a:t> formal </a:t>
            </a:r>
            <a:r>
              <a:rPr lang="de-DE" dirty="0" err="1" smtClean="0"/>
              <a:t>grammar</a:t>
            </a:r>
            <a:endParaRPr lang="de-DE" dirty="0" smtClean="0"/>
          </a:p>
          <a:p>
            <a:pPr lvl="1"/>
            <a:r>
              <a:rPr lang="de-DE" dirty="0" err="1" smtClean="0"/>
              <a:t>Follows</a:t>
            </a:r>
            <a:r>
              <a:rPr lang="de-DE" dirty="0" smtClean="0"/>
              <a:t> </a:t>
            </a:r>
            <a:r>
              <a:rPr lang="de-DE" dirty="0" err="1" smtClean="0"/>
              <a:t>the</a:t>
            </a:r>
            <a:r>
              <a:rPr lang="de-DE" dirty="0" smtClean="0"/>
              <a:t> </a:t>
            </a:r>
            <a:r>
              <a:rPr lang="de-DE" dirty="0" err="1" smtClean="0"/>
              <a:t>rules</a:t>
            </a:r>
            <a:r>
              <a:rPr lang="de-DE" dirty="0" smtClean="0"/>
              <a:t> </a:t>
            </a:r>
            <a:r>
              <a:rPr lang="de-DE" dirty="0" err="1" smtClean="0"/>
              <a:t>of</a:t>
            </a:r>
            <a:r>
              <a:rPr lang="de-DE" dirty="0" smtClean="0"/>
              <a:t> </a:t>
            </a:r>
            <a:r>
              <a:rPr lang="de-DE" dirty="0" err="1" smtClean="0"/>
              <a:t>growth</a:t>
            </a:r>
            <a:endParaRPr lang="de-DE" dirty="0" smtClean="0"/>
          </a:p>
          <a:p>
            <a:pPr lvl="1"/>
            <a:endParaRPr lang="de-DE" dirty="0"/>
          </a:p>
          <a:p>
            <a:r>
              <a:rPr lang="de-DE" dirty="0" err="1" smtClean="0"/>
              <a:t>Two</a:t>
            </a:r>
            <a:r>
              <a:rPr lang="de-DE" dirty="0" smtClean="0"/>
              <a:t> </a:t>
            </a:r>
            <a:r>
              <a:rPr lang="de-DE" dirty="0" err="1" smtClean="0"/>
              <a:t>growth</a:t>
            </a:r>
            <a:r>
              <a:rPr lang="de-DE" dirty="0" smtClean="0"/>
              <a:t> </a:t>
            </a:r>
            <a:r>
              <a:rPr lang="de-DE" dirty="0" err="1" smtClean="0"/>
              <a:t>processes</a:t>
            </a:r>
            <a:endParaRPr lang="de-DE" dirty="0" smtClean="0"/>
          </a:p>
          <a:p>
            <a:pPr lvl="1"/>
            <a:r>
              <a:rPr lang="de-DE" dirty="0" smtClean="0"/>
              <a:t>Winter: </a:t>
            </a:r>
            <a:r>
              <a:rPr lang="de-DE" dirty="0" err="1" smtClean="0"/>
              <a:t>Pruning</a:t>
            </a:r>
            <a:r>
              <a:rPr lang="de-DE" dirty="0" smtClean="0"/>
              <a:t> </a:t>
            </a:r>
            <a:r>
              <a:rPr lang="de-DE" dirty="0" err="1" smtClean="0"/>
              <a:t>of</a:t>
            </a:r>
            <a:r>
              <a:rPr lang="de-DE" dirty="0" smtClean="0"/>
              <a:t> </a:t>
            </a:r>
            <a:r>
              <a:rPr lang="de-DE" dirty="0" err="1" smtClean="0"/>
              <a:t>excess</a:t>
            </a:r>
            <a:r>
              <a:rPr lang="de-DE" dirty="0" smtClean="0"/>
              <a:t> </a:t>
            </a:r>
            <a:r>
              <a:rPr lang="de-DE" dirty="0" err="1" smtClean="0"/>
              <a:t>sprouts</a:t>
            </a:r>
            <a:endParaRPr lang="de-DE" dirty="0" smtClean="0"/>
          </a:p>
          <a:p>
            <a:pPr lvl="1"/>
            <a:r>
              <a:rPr lang="de-DE" dirty="0" smtClean="0"/>
              <a:t>Spring: </a:t>
            </a:r>
            <a:r>
              <a:rPr lang="de-DE" dirty="0" err="1" smtClean="0"/>
              <a:t>Creation</a:t>
            </a:r>
            <a:r>
              <a:rPr lang="de-DE" dirty="0" smtClean="0"/>
              <a:t> </a:t>
            </a:r>
            <a:r>
              <a:rPr lang="de-DE" dirty="0" err="1" smtClean="0"/>
              <a:t>of</a:t>
            </a:r>
            <a:r>
              <a:rPr lang="de-DE" dirty="0" smtClean="0"/>
              <a:t> </a:t>
            </a:r>
            <a:r>
              <a:rPr lang="de-DE" dirty="0" err="1" smtClean="0"/>
              <a:t>new</a:t>
            </a:r>
            <a:r>
              <a:rPr lang="de-DE" dirty="0" smtClean="0"/>
              <a:t> </a:t>
            </a:r>
            <a:r>
              <a:rPr lang="de-DE" dirty="0" err="1" smtClean="0"/>
              <a:t>sprouts</a:t>
            </a:r>
            <a:endParaRPr lang="de-DE" dirty="0" smtClean="0"/>
          </a:p>
          <a:p>
            <a:pPr lvl="1"/>
            <a:r>
              <a:rPr lang="de-DE" dirty="0" err="1" smtClean="0"/>
              <a:t>Sprouts</a:t>
            </a:r>
            <a:r>
              <a:rPr lang="de-DE" dirty="0" smtClean="0"/>
              <a:t> </a:t>
            </a:r>
            <a:r>
              <a:rPr lang="de-DE" dirty="0" err="1" smtClean="0"/>
              <a:t>become</a:t>
            </a:r>
            <a:r>
              <a:rPr lang="de-DE" dirty="0" smtClean="0"/>
              <a:t> </a:t>
            </a:r>
            <a:r>
              <a:rPr lang="de-DE" dirty="0" err="1" smtClean="0"/>
              <a:t>branches</a:t>
            </a:r>
            <a:r>
              <a:rPr lang="de-DE" dirty="0" smtClean="0"/>
              <a:t> </a:t>
            </a:r>
            <a:r>
              <a:rPr lang="de-DE" dirty="0" err="1" smtClean="0"/>
              <a:t>over</a:t>
            </a:r>
            <a:r>
              <a:rPr lang="de-DE" dirty="0" smtClean="0"/>
              <a:t> time</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L-Systems</a:t>
            </a:r>
            <a:endParaRPr lang="de-DE" dirty="0"/>
          </a:p>
        </p:txBody>
      </p:sp>
      <p:pic>
        <p:nvPicPr>
          <p:cNvPr id="34818" name="Picture 2" descr="http://upload.wikimedia.org/wikipedia/commons/5/58/Baumknosp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80112" y="2204864"/>
            <a:ext cx="3096344" cy="299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7986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G = (</a:t>
            </a:r>
            <a:r>
              <a:rPr lang="en-US" i="1" dirty="0"/>
              <a:t>V</a:t>
            </a:r>
            <a:r>
              <a:rPr lang="en-US" dirty="0"/>
              <a:t>, ω, </a:t>
            </a:r>
            <a:r>
              <a:rPr lang="en-US" i="1" dirty="0"/>
              <a:t>P</a:t>
            </a:r>
            <a:r>
              <a:rPr lang="en-US" dirty="0" smtClean="0"/>
              <a:t>)</a:t>
            </a:r>
          </a:p>
          <a:p>
            <a:r>
              <a:rPr lang="en-US" dirty="0" smtClean="0"/>
              <a:t>V</a:t>
            </a:r>
            <a:r>
              <a:rPr lang="en-US" b="0" dirty="0"/>
              <a:t> (the </a:t>
            </a:r>
            <a:r>
              <a:rPr lang="en-US" b="0" i="1" dirty="0"/>
              <a:t>alphabet</a:t>
            </a:r>
            <a:r>
              <a:rPr lang="en-US" b="0" dirty="0"/>
              <a:t>) is a set of symbols containing elements that can be replaced (</a:t>
            </a:r>
            <a:r>
              <a:rPr lang="en-US" b="0" i="1" dirty="0"/>
              <a:t>variables</a:t>
            </a:r>
            <a:r>
              <a:rPr lang="en-US" b="0" dirty="0"/>
              <a:t>)</a:t>
            </a:r>
          </a:p>
          <a:p>
            <a:r>
              <a:rPr lang="en-US" dirty="0"/>
              <a:t>ω</a:t>
            </a:r>
            <a:r>
              <a:rPr lang="en-US" b="0" dirty="0"/>
              <a:t> (</a:t>
            </a:r>
            <a:r>
              <a:rPr lang="en-US" b="0" i="1" dirty="0"/>
              <a:t>start</a:t>
            </a:r>
            <a:r>
              <a:rPr lang="en-US" b="0" dirty="0"/>
              <a:t>, </a:t>
            </a:r>
            <a:r>
              <a:rPr lang="en-US" b="0" i="1" dirty="0"/>
              <a:t>axiom</a:t>
            </a:r>
            <a:r>
              <a:rPr lang="en-US" b="0" dirty="0"/>
              <a:t> or </a:t>
            </a:r>
            <a:r>
              <a:rPr lang="en-US" b="0" i="1" dirty="0"/>
              <a:t>initiator</a:t>
            </a:r>
            <a:r>
              <a:rPr lang="en-US" b="0" dirty="0"/>
              <a:t>) is a string of symbols from </a:t>
            </a:r>
            <a:r>
              <a:rPr lang="en-US" dirty="0"/>
              <a:t>V</a:t>
            </a:r>
            <a:r>
              <a:rPr lang="en-US" b="0" dirty="0"/>
              <a:t> defining the initial state of the system</a:t>
            </a:r>
          </a:p>
          <a:p>
            <a:r>
              <a:rPr lang="en-US" dirty="0"/>
              <a:t>P</a:t>
            </a:r>
            <a:r>
              <a:rPr lang="en-US" b="0" dirty="0"/>
              <a:t> is a set of </a:t>
            </a:r>
            <a:r>
              <a:rPr lang="en-US" b="0" i="1" dirty="0"/>
              <a:t>production rules</a:t>
            </a:r>
            <a:r>
              <a:rPr lang="en-US" b="0" dirty="0"/>
              <a:t> or </a:t>
            </a:r>
            <a:r>
              <a:rPr lang="en-US" b="0" i="1" dirty="0"/>
              <a:t>productions</a:t>
            </a:r>
            <a:r>
              <a:rPr lang="en-US" b="0" dirty="0"/>
              <a:t> defining the way variables can be replaced with combinations of constants and other variables</a:t>
            </a:r>
            <a:r>
              <a:rPr lang="en-US" b="0" dirty="0" smtClean="0"/>
              <a:t>.</a:t>
            </a:r>
          </a:p>
          <a:p>
            <a:endParaRPr lang="en-US" b="0" dirty="0" smtClean="0"/>
          </a:p>
          <a:p>
            <a:r>
              <a:rPr lang="en-US" b="0" dirty="0" smtClean="0"/>
              <a:t>A </a:t>
            </a:r>
            <a:r>
              <a:rPr lang="en-US" b="0" dirty="0"/>
              <a:t>production consists of two strings, the </a:t>
            </a:r>
            <a:r>
              <a:rPr lang="en-US" b="0" i="1" dirty="0"/>
              <a:t>predecessor</a:t>
            </a:r>
            <a:r>
              <a:rPr lang="en-US" b="0" dirty="0"/>
              <a:t> and the </a:t>
            </a:r>
            <a:r>
              <a:rPr lang="en-US" b="0" i="1" dirty="0"/>
              <a:t>successor</a:t>
            </a:r>
            <a:r>
              <a:rPr lang="en-US" b="0" dirty="0"/>
              <a:t>. For any symbol A in V which does not appear on the left hand side of a production in P, the identity production A → A is assumed; these symbols are called </a:t>
            </a:r>
            <a:r>
              <a:rPr lang="en-US" b="0" i="1" dirty="0"/>
              <a:t>constants</a:t>
            </a:r>
            <a:r>
              <a:rPr lang="en-US" b="0" dirty="0"/>
              <a:t> or </a:t>
            </a:r>
            <a:r>
              <a:rPr lang="en-US" b="0" i="1" dirty="0"/>
              <a:t>terminals</a:t>
            </a:r>
            <a:r>
              <a:rPr lang="en-US" b="0" dirty="0" smtClean="0"/>
              <a:t>.</a:t>
            </a:r>
            <a:endParaRPr lang="en-US" b="0"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L-System</a:t>
            </a:r>
            <a:endParaRPr lang="de-DE" dirty="0"/>
          </a:p>
        </p:txBody>
      </p:sp>
    </p:spTree>
    <p:extLst>
      <p:ext uri="{BB962C8B-B14F-4D97-AF65-F5344CB8AC3E}">
        <p14:creationId xmlns:p14="http://schemas.microsoft.com/office/powerpoint/2010/main" val="25450036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lstStyle/>
          <a:p>
            <a:r>
              <a:rPr lang="en-US" dirty="0" smtClean="0"/>
              <a:t>Example: </a:t>
            </a:r>
            <a:r>
              <a:rPr lang="en-US" dirty="0"/>
              <a:t>Fractal </a:t>
            </a:r>
            <a:r>
              <a:rPr lang="en-US" dirty="0" smtClean="0"/>
              <a:t>plant</a:t>
            </a:r>
            <a:endParaRPr lang="en-US" dirty="0"/>
          </a:p>
          <a:p>
            <a:r>
              <a:rPr lang="en-US" dirty="0" smtClean="0"/>
              <a:t>variables: </a:t>
            </a:r>
            <a:r>
              <a:rPr lang="en-US" dirty="0"/>
              <a:t>X </a:t>
            </a:r>
            <a:r>
              <a:rPr lang="en-US" dirty="0" smtClean="0"/>
              <a:t>F</a:t>
            </a:r>
          </a:p>
          <a:p>
            <a:r>
              <a:rPr lang="en-US" dirty="0" smtClean="0"/>
              <a:t>constants: </a:t>
            </a:r>
            <a:r>
              <a:rPr lang="en-US" dirty="0"/>
              <a:t>+ − [ </a:t>
            </a:r>
            <a:r>
              <a:rPr lang="en-US" dirty="0" smtClean="0"/>
              <a:t>]</a:t>
            </a:r>
          </a:p>
          <a:p>
            <a:r>
              <a:rPr lang="en-US" dirty="0" smtClean="0"/>
              <a:t>start: X</a:t>
            </a:r>
          </a:p>
          <a:p>
            <a:r>
              <a:rPr lang="en-US" dirty="0" smtClean="0"/>
              <a:t>Rules: </a:t>
            </a:r>
            <a:r>
              <a:rPr lang="en-US" dirty="0"/>
              <a:t>(X → F-[[X]+X]+F[+FX]-X), (F → </a:t>
            </a:r>
            <a:r>
              <a:rPr lang="en-US" dirty="0" smtClean="0"/>
              <a:t>FF)</a:t>
            </a:r>
          </a:p>
          <a:p>
            <a:r>
              <a:rPr lang="en-US" dirty="0" smtClean="0"/>
              <a:t>angle: </a:t>
            </a:r>
            <a:r>
              <a:rPr lang="en-US" dirty="0"/>
              <a:t>25</a:t>
            </a:r>
            <a:r>
              <a:rPr lang="en-US" dirty="0" smtClean="0"/>
              <a:t>°</a:t>
            </a:r>
          </a:p>
          <a:p>
            <a:r>
              <a:rPr lang="en-US" b="0" dirty="0" smtClean="0"/>
              <a:t>F: "</a:t>
            </a:r>
            <a:r>
              <a:rPr lang="en-US" b="0" dirty="0"/>
              <a:t>draw </a:t>
            </a:r>
            <a:r>
              <a:rPr lang="en-US" b="0" dirty="0" smtClean="0"/>
              <a:t>forward“</a:t>
            </a:r>
          </a:p>
          <a:p>
            <a:r>
              <a:rPr lang="en-US" b="0" dirty="0" smtClean="0"/>
              <a:t>-: "</a:t>
            </a:r>
            <a:r>
              <a:rPr lang="en-US" b="0" dirty="0"/>
              <a:t>turn left 25</a:t>
            </a:r>
            <a:r>
              <a:rPr lang="en-US" b="0" dirty="0" smtClean="0"/>
              <a:t>°“</a:t>
            </a:r>
          </a:p>
          <a:p>
            <a:r>
              <a:rPr lang="en-US" b="0" dirty="0" smtClean="0"/>
              <a:t>+: "</a:t>
            </a:r>
            <a:r>
              <a:rPr lang="en-US" b="0" dirty="0"/>
              <a:t>turn right 25</a:t>
            </a:r>
            <a:r>
              <a:rPr lang="en-US" b="0" dirty="0" smtClean="0"/>
              <a:t>°“</a:t>
            </a:r>
          </a:p>
          <a:p>
            <a:r>
              <a:rPr lang="en-US" b="0" dirty="0" smtClean="0"/>
              <a:t>X: Intermediate Symbol</a:t>
            </a:r>
          </a:p>
          <a:p>
            <a:r>
              <a:rPr lang="en-US" dirty="0" smtClean="0"/>
              <a:t>[</a:t>
            </a:r>
            <a:r>
              <a:rPr lang="en-US" b="0" dirty="0"/>
              <a:t> </a:t>
            </a:r>
            <a:r>
              <a:rPr lang="en-US" b="0" dirty="0" smtClean="0"/>
              <a:t>push position and angle</a:t>
            </a:r>
          </a:p>
          <a:p>
            <a:r>
              <a:rPr lang="en-US" dirty="0" smtClean="0"/>
              <a:t>]</a:t>
            </a:r>
            <a:r>
              <a:rPr lang="en-US" b="0" dirty="0"/>
              <a:t> </a:t>
            </a:r>
            <a:r>
              <a:rPr lang="en-US" b="0" dirty="0" smtClean="0"/>
              <a:t>pop position and angle</a:t>
            </a:r>
            <a:endParaRPr lang="en-US" b="0"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L-System </a:t>
            </a:r>
            <a:r>
              <a:rPr lang="de-DE" dirty="0" err="1" smtClean="0"/>
              <a:t>Example</a:t>
            </a:r>
            <a:endParaRPr lang="de-DE" dirty="0"/>
          </a:p>
        </p:txBody>
      </p:sp>
      <p:pic>
        <p:nvPicPr>
          <p:cNvPr id="6146" name="Picture 2" descr="Fractal-plant.sv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80112" y="2204864"/>
            <a:ext cx="3168352" cy="308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9805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The </a:t>
            </a:r>
            <a:r>
              <a:rPr lang="de-DE" dirty="0" err="1" smtClean="0"/>
              <a:t>resulting</a:t>
            </a:r>
            <a:r>
              <a:rPr lang="de-DE" dirty="0" smtClean="0"/>
              <a:t> </a:t>
            </a:r>
            <a:r>
              <a:rPr lang="de-DE" dirty="0" err="1" smtClean="0"/>
              <a:t>string</a:t>
            </a:r>
            <a:r>
              <a:rPr lang="de-DE" dirty="0" smtClean="0"/>
              <a:t> </a:t>
            </a:r>
            <a:r>
              <a:rPr lang="de-DE" dirty="0" err="1" smtClean="0"/>
              <a:t>is</a:t>
            </a:r>
            <a:r>
              <a:rPr lang="de-DE" dirty="0" smtClean="0"/>
              <a:t> </a:t>
            </a:r>
            <a:r>
              <a:rPr lang="de-DE" dirty="0" err="1" smtClean="0"/>
              <a:t>transformed</a:t>
            </a:r>
            <a:r>
              <a:rPr lang="de-DE" dirty="0" smtClean="0"/>
              <a:t> </a:t>
            </a:r>
            <a:r>
              <a:rPr lang="de-DE" dirty="0" err="1" smtClean="0"/>
              <a:t>into</a:t>
            </a:r>
            <a:r>
              <a:rPr lang="de-DE" dirty="0" smtClean="0"/>
              <a:t> a </a:t>
            </a:r>
            <a:r>
              <a:rPr lang="de-DE" dirty="0" err="1" smtClean="0"/>
              <a:t>mesh</a:t>
            </a:r>
            <a:r>
              <a:rPr lang="de-DE" dirty="0" smtClean="0"/>
              <a:t> </a:t>
            </a:r>
            <a:r>
              <a:rPr lang="de-DE" dirty="0" err="1" smtClean="0"/>
              <a:t>using</a:t>
            </a:r>
            <a:r>
              <a:rPr lang="de-DE" dirty="0" smtClean="0"/>
              <a:t> a turtle </a:t>
            </a:r>
            <a:r>
              <a:rPr lang="de-DE" dirty="0" err="1" smtClean="0"/>
              <a:t>algorithm</a:t>
            </a:r>
            <a:endParaRPr lang="de-DE" dirty="0" smtClean="0"/>
          </a:p>
          <a:p>
            <a:endParaRPr lang="de-DE" dirty="0"/>
          </a:p>
          <a:p>
            <a:r>
              <a:rPr lang="de-DE" dirty="0" smtClean="0"/>
              <a:t>Small </a:t>
            </a:r>
            <a:r>
              <a:rPr lang="de-DE" dirty="0" err="1" smtClean="0"/>
              <a:t>branches</a:t>
            </a:r>
            <a:r>
              <a:rPr lang="de-DE" dirty="0" smtClean="0"/>
              <a:t> </a:t>
            </a:r>
            <a:r>
              <a:rPr lang="de-DE" dirty="0" err="1" smtClean="0"/>
              <a:t>and</a:t>
            </a:r>
            <a:r>
              <a:rPr lang="de-DE" dirty="0" smtClean="0"/>
              <a:t> </a:t>
            </a:r>
            <a:r>
              <a:rPr lang="de-DE" dirty="0" err="1" smtClean="0"/>
              <a:t>foliage</a:t>
            </a:r>
            <a:r>
              <a:rPr lang="de-DE" dirty="0" smtClean="0"/>
              <a:t> </a:t>
            </a:r>
            <a:r>
              <a:rPr lang="de-DE" dirty="0" err="1" smtClean="0"/>
              <a:t>as</a:t>
            </a:r>
            <a:r>
              <a:rPr lang="de-DE" dirty="0" smtClean="0"/>
              <a:t> </a:t>
            </a:r>
            <a:r>
              <a:rPr lang="de-DE" dirty="0" err="1" smtClean="0"/>
              <a:t>billboards</a:t>
            </a:r>
            <a:endParaRPr lang="de-DE" dirty="0" smtClean="0"/>
          </a:p>
          <a:p>
            <a:pPr lvl="1"/>
            <a:r>
              <a:rPr lang="de-DE" dirty="0" smtClean="0"/>
              <a:t>Placement </a:t>
            </a:r>
            <a:r>
              <a:rPr lang="de-DE" dirty="0" err="1" smtClean="0"/>
              <a:t>as</a:t>
            </a:r>
            <a:r>
              <a:rPr lang="de-DE" dirty="0" smtClean="0"/>
              <a:t> </a:t>
            </a:r>
            <a:r>
              <a:rPr lang="de-DE" dirty="0" err="1" smtClean="0"/>
              <a:t>determined</a:t>
            </a:r>
            <a:r>
              <a:rPr lang="de-DE" dirty="0" smtClean="0"/>
              <a:t> </a:t>
            </a:r>
            <a:r>
              <a:rPr lang="de-DE" dirty="0" err="1" smtClean="0"/>
              <a:t>by</a:t>
            </a:r>
            <a:r>
              <a:rPr lang="de-DE" dirty="0" smtClean="0"/>
              <a:t> </a:t>
            </a:r>
            <a:r>
              <a:rPr lang="de-DE" dirty="0" err="1" smtClean="0"/>
              <a:t>the</a:t>
            </a:r>
            <a:r>
              <a:rPr lang="de-DE" dirty="0" smtClean="0"/>
              <a:t> </a:t>
            </a:r>
            <a:r>
              <a:rPr lang="de-DE" dirty="0" err="1" smtClean="0"/>
              <a:t>system</a:t>
            </a:r>
            <a:endParaRPr lang="de-DE" dirty="0" smtClean="0"/>
          </a:p>
          <a:p>
            <a:endParaRPr lang="de-DE" dirty="0"/>
          </a:p>
          <a:p>
            <a:r>
              <a:rPr lang="de-DE" dirty="0" smtClean="0"/>
              <a:t>Movement </a:t>
            </a:r>
            <a:r>
              <a:rPr lang="de-DE" dirty="0" err="1" smtClean="0"/>
              <a:t>of</a:t>
            </a:r>
            <a:r>
              <a:rPr lang="de-DE" dirty="0" smtClean="0"/>
              <a:t> </a:t>
            </a:r>
            <a:r>
              <a:rPr lang="de-DE" dirty="0" err="1" smtClean="0"/>
              <a:t>the</a:t>
            </a:r>
            <a:r>
              <a:rPr lang="de-DE" dirty="0" smtClean="0"/>
              <a:t> </a:t>
            </a:r>
            <a:r>
              <a:rPr lang="de-DE" dirty="0" err="1" smtClean="0"/>
              <a:t>tree</a:t>
            </a:r>
            <a:endParaRPr lang="de-DE" dirty="0" smtClean="0"/>
          </a:p>
          <a:p>
            <a:pPr lvl="1"/>
            <a:r>
              <a:rPr lang="de-DE" dirty="0" smtClean="0"/>
              <a:t>Simple </a:t>
            </a:r>
            <a:r>
              <a:rPr lang="de-DE" dirty="0" err="1" smtClean="0"/>
              <a:t>animation</a:t>
            </a:r>
            <a:r>
              <a:rPr lang="de-DE" dirty="0" smtClean="0"/>
              <a:t> </a:t>
            </a:r>
            <a:r>
              <a:rPr lang="de-DE" dirty="0" err="1" smtClean="0"/>
              <a:t>where</a:t>
            </a:r>
            <a:r>
              <a:rPr lang="de-DE" dirty="0" smtClean="0"/>
              <a:t> </a:t>
            </a:r>
            <a:r>
              <a:rPr lang="de-DE" dirty="0" err="1" smtClean="0"/>
              <a:t>the</a:t>
            </a:r>
            <a:r>
              <a:rPr lang="de-DE" dirty="0" smtClean="0"/>
              <a:t> top </a:t>
            </a:r>
            <a:r>
              <a:rPr lang="de-DE" dirty="0" err="1" smtClean="0"/>
              <a:t>of</a:t>
            </a:r>
            <a:r>
              <a:rPr lang="de-DE" dirty="0" smtClean="0"/>
              <a:t> </a:t>
            </a:r>
            <a:r>
              <a:rPr lang="de-DE" dirty="0" err="1" smtClean="0"/>
              <a:t>the</a:t>
            </a:r>
            <a:r>
              <a:rPr lang="de-DE" dirty="0" smtClean="0"/>
              <a:t> </a:t>
            </a:r>
            <a:r>
              <a:rPr lang="de-DE" dirty="0" err="1" smtClean="0"/>
              <a:t>tree</a:t>
            </a:r>
            <a:r>
              <a:rPr lang="de-DE" dirty="0" smtClean="0"/>
              <a:t> </a:t>
            </a:r>
            <a:r>
              <a:rPr lang="de-DE" dirty="0" err="1" smtClean="0"/>
              <a:t>sways</a:t>
            </a:r>
            <a:r>
              <a:rPr lang="de-DE" dirty="0" smtClean="0"/>
              <a:t> </a:t>
            </a:r>
            <a:r>
              <a:rPr lang="de-DE" dirty="0" err="1" smtClean="0"/>
              <a:t>more</a:t>
            </a:r>
            <a:r>
              <a:rPr lang="de-DE" dirty="0" smtClean="0"/>
              <a:t> </a:t>
            </a:r>
            <a:r>
              <a:rPr lang="de-DE" dirty="0" err="1" smtClean="0"/>
              <a:t>than</a:t>
            </a:r>
            <a:r>
              <a:rPr lang="de-DE" dirty="0" smtClean="0"/>
              <a:t> </a:t>
            </a:r>
            <a:r>
              <a:rPr lang="de-DE" dirty="0" err="1" smtClean="0"/>
              <a:t>the</a:t>
            </a:r>
            <a:r>
              <a:rPr lang="de-DE" dirty="0" smtClean="0"/>
              <a:t> </a:t>
            </a:r>
            <a:r>
              <a:rPr lang="de-DE" dirty="0" err="1" smtClean="0"/>
              <a:t>bottom</a:t>
            </a:r>
            <a:endParaRPr lang="de-DE" dirty="0" smtClean="0"/>
          </a:p>
          <a:p>
            <a:pPr lvl="1"/>
            <a:r>
              <a:rPr lang="de-DE" dirty="0" smtClean="0"/>
              <a:t>More </a:t>
            </a:r>
            <a:r>
              <a:rPr lang="de-DE" dirty="0" err="1" smtClean="0"/>
              <a:t>physically</a:t>
            </a:r>
            <a:r>
              <a:rPr lang="de-DE" dirty="0" smtClean="0"/>
              <a:t> </a:t>
            </a:r>
            <a:r>
              <a:rPr lang="de-DE" dirty="0" err="1" smtClean="0"/>
              <a:t>correct</a:t>
            </a:r>
            <a:r>
              <a:rPr lang="de-DE" dirty="0" smtClean="0"/>
              <a:t>: </a:t>
            </a:r>
            <a:r>
              <a:rPr lang="de-DE" dirty="0" err="1" smtClean="0"/>
              <a:t>Simulate</a:t>
            </a:r>
            <a:r>
              <a:rPr lang="de-DE" dirty="0" smtClean="0"/>
              <a:t> individual </a:t>
            </a:r>
            <a:r>
              <a:rPr lang="de-DE" dirty="0" err="1" smtClean="0"/>
              <a:t>branches</a:t>
            </a:r>
            <a:endParaRPr lang="de-DE" dirty="0" smtClean="0"/>
          </a:p>
          <a:p>
            <a:pPr lvl="1"/>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L-Systems</a:t>
            </a:r>
            <a:endParaRPr lang="de-DE" dirty="0"/>
          </a:p>
        </p:txBody>
      </p:sp>
    </p:spTree>
    <p:extLst>
      <p:ext uri="{BB962C8B-B14F-4D97-AF65-F5344CB8AC3E}">
        <p14:creationId xmlns:p14="http://schemas.microsoft.com/office/powerpoint/2010/main" val="6469829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So </a:t>
            </a:r>
            <a:r>
              <a:rPr lang="de-DE" dirty="0" err="1" smtClean="0"/>
              <a:t>far</a:t>
            </a:r>
            <a:r>
              <a:rPr lang="de-DE" dirty="0" smtClean="0"/>
              <a:t>, </a:t>
            </a:r>
            <a:r>
              <a:rPr lang="de-DE" dirty="0" err="1" smtClean="0"/>
              <a:t>we</a:t>
            </a:r>
            <a:r>
              <a:rPr lang="de-DE" dirty="0" smtClean="0"/>
              <a:t> </a:t>
            </a:r>
            <a:r>
              <a:rPr lang="de-DE" dirty="0" err="1" smtClean="0"/>
              <a:t>have</a:t>
            </a:r>
            <a:r>
              <a:rPr lang="de-DE" dirty="0" smtClean="0"/>
              <a:t> </a:t>
            </a:r>
            <a:r>
              <a:rPr lang="de-DE" dirty="0" err="1" smtClean="0"/>
              <a:t>seldomly</a:t>
            </a:r>
            <a:r>
              <a:rPr lang="de-DE" dirty="0" smtClean="0"/>
              <a:t> </a:t>
            </a:r>
            <a:r>
              <a:rPr lang="de-DE" dirty="0" err="1" smtClean="0"/>
              <a:t>used</a:t>
            </a:r>
            <a:r>
              <a:rPr lang="de-DE" dirty="0" smtClean="0"/>
              <a:t> </a:t>
            </a:r>
            <a:r>
              <a:rPr lang="de-DE" dirty="0" err="1" smtClean="0"/>
              <a:t>virtual</a:t>
            </a:r>
            <a:r>
              <a:rPr lang="de-DE" dirty="0" smtClean="0"/>
              <a:t> </a:t>
            </a:r>
            <a:r>
              <a:rPr lang="de-DE" dirty="0" err="1" smtClean="0"/>
              <a:t>classes</a:t>
            </a:r>
            <a:r>
              <a:rPr lang="de-DE" dirty="0" smtClean="0"/>
              <a:t> </a:t>
            </a:r>
            <a:r>
              <a:rPr lang="de-DE" dirty="0" err="1" smtClean="0"/>
              <a:t>or</a:t>
            </a:r>
            <a:r>
              <a:rPr lang="de-DE" dirty="0" smtClean="0"/>
              <a:t> </a:t>
            </a:r>
            <a:r>
              <a:rPr lang="de-DE" dirty="0" err="1" smtClean="0"/>
              <a:t>inheritance</a:t>
            </a:r>
            <a:endParaRPr lang="de-DE" dirty="0" smtClean="0"/>
          </a:p>
          <a:p>
            <a:endParaRPr lang="de-DE" dirty="0"/>
          </a:p>
          <a:p>
            <a:r>
              <a:rPr lang="de-DE" dirty="0" smtClean="0"/>
              <a:t>Overhead </a:t>
            </a:r>
            <a:r>
              <a:rPr lang="de-DE" dirty="0" err="1" smtClean="0"/>
              <a:t>that</a:t>
            </a:r>
            <a:r>
              <a:rPr lang="de-DE" dirty="0" smtClean="0"/>
              <a:t> </a:t>
            </a:r>
            <a:r>
              <a:rPr lang="de-DE" dirty="0" err="1" smtClean="0"/>
              <a:t>this</a:t>
            </a:r>
            <a:r>
              <a:rPr lang="de-DE" dirty="0" smtClean="0"/>
              <a:t> </a:t>
            </a:r>
            <a:r>
              <a:rPr lang="de-DE" dirty="0" err="1" smtClean="0"/>
              <a:t>incurs</a:t>
            </a:r>
            <a:endParaRPr lang="de-DE" dirty="0" smtClean="0"/>
          </a:p>
          <a:p>
            <a:pPr lvl="1"/>
            <a:r>
              <a:rPr lang="de-DE" dirty="0" smtClean="0"/>
              <a:t>Virtual </a:t>
            </a:r>
            <a:r>
              <a:rPr lang="de-DE" dirty="0" err="1" smtClean="0"/>
              <a:t>function</a:t>
            </a:r>
            <a:r>
              <a:rPr lang="de-DE" dirty="0" smtClean="0"/>
              <a:t> </a:t>
            </a:r>
            <a:r>
              <a:rPr lang="de-DE" dirty="0" err="1" smtClean="0"/>
              <a:t>table</a:t>
            </a:r>
            <a:endParaRPr lang="de-DE" dirty="0" smtClean="0"/>
          </a:p>
          <a:p>
            <a:pPr lvl="1"/>
            <a:r>
              <a:rPr lang="de-DE" dirty="0" err="1" smtClean="0"/>
              <a:t>Inlining</a:t>
            </a:r>
            <a:r>
              <a:rPr lang="de-DE" dirty="0" smtClean="0"/>
              <a:t> not </a:t>
            </a:r>
            <a:r>
              <a:rPr lang="de-DE" dirty="0" err="1" smtClean="0"/>
              <a:t>possible</a:t>
            </a:r>
            <a:endParaRPr lang="de-DE" dirty="0" smtClean="0"/>
          </a:p>
          <a:p>
            <a:pPr lvl="1"/>
            <a:endParaRPr lang="de-DE" dirty="0"/>
          </a:p>
          <a:p>
            <a:r>
              <a:rPr lang="de-DE" dirty="0" smtClean="0"/>
              <a:t>Advantages</a:t>
            </a:r>
          </a:p>
          <a:p>
            <a:pPr lvl="1"/>
            <a:r>
              <a:rPr lang="de-DE" dirty="0" err="1" smtClean="0"/>
              <a:t>Better</a:t>
            </a:r>
            <a:r>
              <a:rPr lang="de-DE" dirty="0" smtClean="0"/>
              <a:t> </a:t>
            </a:r>
            <a:r>
              <a:rPr lang="de-DE" dirty="0" err="1" smtClean="0"/>
              <a:t>coding</a:t>
            </a:r>
            <a:r>
              <a:rPr lang="de-DE" dirty="0" smtClean="0"/>
              <a:t> style</a:t>
            </a:r>
          </a:p>
          <a:p>
            <a:pPr lvl="1"/>
            <a:r>
              <a:rPr lang="de-DE" dirty="0" err="1" smtClean="0"/>
              <a:t>Build</a:t>
            </a:r>
            <a:r>
              <a:rPr lang="de-DE" dirty="0" smtClean="0"/>
              <a:t> </a:t>
            </a:r>
            <a:r>
              <a:rPr lang="de-DE" dirty="0" err="1" smtClean="0"/>
              <a:t>interfaces</a:t>
            </a:r>
            <a:r>
              <a:rPr lang="de-DE" dirty="0" smtClean="0"/>
              <a:t> </a:t>
            </a:r>
            <a:r>
              <a:rPr lang="de-DE" dirty="0" err="1" smtClean="0"/>
              <a:t>that</a:t>
            </a:r>
            <a:r>
              <a:rPr lang="de-DE" dirty="0" smtClean="0"/>
              <a:t> </a:t>
            </a:r>
            <a:r>
              <a:rPr lang="de-DE" dirty="0" err="1" smtClean="0"/>
              <a:t>other</a:t>
            </a:r>
            <a:r>
              <a:rPr lang="de-DE" dirty="0" smtClean="0"/>
              <a:t> </a:t>
            </a:r>
            <a:r>
              <a:rPr lang="de-DE" dirty="0" err="1" smtClean="0"/>
              <a:t>programmers</a:t>
            </a:r>
            <a:r>
              <a:rPr lang="de-DE" dirty="0" smtClean="0"/>
              <a:t> </a:t>
            </a:r>
            <a:r>
              <a:rPr lang="de-DE" dirty="0" err="1" smtClean="0"/>
              <a:t>can</a:t>
            </a:r>
            <a:r>
              <a:rPr lang="de-DE" dirty="0" smtClean="0"/>
              <a:t> </a:t>
            </a:r>
            <a:r>
              <a:rPr lang="de-DE" dirty="0" err="1" smtClean="0"/>
              <a:t>implement</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Programming</a:t>
            </a:r>
            <a:r>
              <a:rPr lang="de-DE" dirty="0" smtClean="0"/>
              <a:t> – Virtual </a:t>
            </a:r>
            <a:r>
              <a:rPr lang="de-DE" dirty="0" err="1" smtClean="0"/>
              <a:t>classes</a:t>
            </a:r>
            <a:r>
              <a:rPr lang="de-DE" dirty="0" smtClean="0"/>
              <a:t>, </a:t>
            </a:r>
            <a:r>
              <a:rPr lang="de-DE" dirty="0" err="1" smtClean="0"/>
              <a:t>interfaces</a:t>
            </a:r>
            <a:endParaRPr lang="de-DE" dirty="0"/>
          </a:p>
        </p:txBody>
      </p:sp>
    </p:spTree>
    <p:extLst>
      <p:ext uri="{BB962C8B-B14F-4D97-AF65-F5344CB8AC3E}">
        <p14:creationId xmlns:p14="http://schemas.microsoft.com/office/powerpoint/2010/main" val="38268664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Making </a:t>
            </a:r>
            <a:r>
              <a:rPr lang="de-DE" dirty="0" err="1" smtClean="0"/>
              <a:t>the</a:t>
            </a:r>
            <a:r>
              <a:rPr lang="de-DE" dirty="0" smtClean="0"/>
              <a:t> </a:t>
            </a:r>
            <a:r>
              <a:rPr lang="de-DE" dirty="0" err="1" smtClean="0"/>
              <a:t>function</a:t>
            </a:r>
            <a:endParaRPr lang="de-DE" dirty="0" smtClean="0"/>
          </a:p>
          <a:p>
            <a:pPr lvl="1"/>
            <a:r>
              <a:rPr lang="de-DE" dirty="0" smtClean="0"/>
              <a:t>Add </a:t>
            </a:r>
            <a:r>
              <a:rPr lang="de-DE" dirty="0" err="1" smtClean="0"/>
              <a:t>the</a:t>
            </a:r>
            <a:r>
              <a:rPr lang="de-DE" dirty="0" smtClean="0"/>
              <a:t> </a:t>
            </a:r>
            <a:r>
              <a:rPr lang="de-DE" dirty="0" err="1" smtClean="0"/>
              <a:t>virtual</a:t>
            </a:r>
            <a:r>
              <a:rPr lang="de-DE" dirty="0" smtClean="0"/>
              <a:t> </a:t>
            </a:r>
            <a:r>
              <a:rPr lang="de-DE" dirty="0" err="1" smtClean="0"/>
              <a:t>keyword</a:t>
            </a:r>
            <a:r>
              <a:rPr lang="de-DE" dirty="0" smtClean="0"/>
              <a:t> </a:t>
            </a:r>
            <a:r>
              <a:rPr lang="de-DE" dirty="0" err="1" smtClean="0"/>
              <a:t>to</a:t>
            </a:r>
            <a:r>
              <a:rPr lang="de-DE" dirty="0" smtClean="0"/>
              <a:t> a </a:t>
            </a:r>
            <a:r>
              <a:rPr lang="de-DE" dirty="0" err="1" smtClean="0"/>
              <a:t>function</a:t>
            </a:r>
            <a:r>
              <a:rPr lang="de-DE" dirty="0" smtClean="0"/>
              <a:t> </a:t>
            </a:r>
            <a:r>
              <a:rPr lang="de-DE" dirty="0" err="1" smtClean="0"/>
              <a:t>declaration</a:t>
            </a:r>
            <a:endParaRPr lang="de-DE" dirty="0" smtClean="0"/>
          </a:p>
          <a:p>
            <a:pPr lvl="1"/>
            <a:r>
              <a:rPr lang="de-DE" dirty="0" err="1" smtClean="0"/>
              <a:t>class</a:t>
            </a:r>
            <a:r>
              <a:rPr lang="de-DE" dirty="0" smtClean="0"/>
              <a:t> A {</a:t>
            </a:r>
          </a:p>
          <a:p>
            <a:pPr lvl="2"/>
            <a:r>
              <a:rPr lang="de-DE" dirty="0" err="1" smtClean="0"/>
              <a:t>virtual</a:t>
            </a:r>
            <a:r>
              <a:rPr lang="de-DE" dirty="0" smtClean="0"/>
              <a:t> </a:t>
            </a:r>
            <a:r>
              <a:rPr lang="de-DE" dirty="0" err="1" smtClean="0"/>
              <a:t>void</a:t>
            </a:r>
            <a:r>
              <a:rPr lang="de-DE" dirty="0" smtClean="0"/>
              <a:t> </a:t>
            </a:r>
            <a:r>
              <a:rPr lang="de-DE" dirty="0" err="1" smtClean="0"/>
              <a:t>foo</a:t>
            </a:r>
            <a:r>
              <a:rPr lang="de-DE" dirty="0" smtClean="0"/>
              <a:t>(</a:t>
            </a:r>
            <a:r>
              <a:rPr lang="de-DE" dirty="0" err="1" smtClean="0"/>
              <a:t>int</a:t>
            </a:r>
            <a:r>
              <a:rPr lang="de-DE" dirty="0" smtClean="0"/>
              <a:t> a);</a:t>
            </a:r>
          </a:p>
          <a:p>
            <a:pPr lvl="1"/>
            <a:r>
              <a:rPr lang="de-DE" dirty="0"/>
              <a:t>}</a:t>
            </a:r>
            <a:endParaRPr lang="de-DE" dirty="0" smtClean="0"/>
          </a:p>
          <a:p>
            <a:endParaRPr lang="de-DE" dirty="0" smtClean="0"/>
          </a:p>
          <a:p>
            <a:r>
              <a:rPr lang="de-DE" dirty="0" err="1" smtClean="0"/>
              <a:t>Deriving</a:t>
            </a:r>
            <a:r>
              <a:rPr lang="de-DE" dirty="0" smtClean="0"/>
              <a:t> </a:t>
            </a:r>
            <a:r>
              <a:rPr lang="de-DE" dirty="0" err="1" smtClean="0"/>
              <a:t>from</a:t>
            </a:r>
            <a:r>
              <a:rPr lang="de-DE" dirty="0" smtClean="0"/>
              <a:t> </a:t>
            </a:r>
            <a:r>
              <a:rPr lang="de-DE" dirty="0" err="1" smtClean="0"/>
              <a:t>the</a:t>
            </a:r>
            <a:r>
              <a:rPr lang="de-DE" dirty="0" smtClean="0"/>
              <a:t> </a:t>
            </a:r>
            <a:r>
              <a:rPr lang="de-DE" dirty="0" err="1" smtClean="0"/>
              <a:t>class</a:t>
            </a:r>
            <a:endParaRPr lang="de-DE" dirty="0" smtClean="0"/>
          </a:p>
          <a:p>
            <a:pPr lvl="1"/>
            <a:r>
              <a:rPr lang="de-DE" dirty="0" err="1" smtClean="0"/>
              <a:t>Usually</a:t>
            </a:r>
            <a:r>
              <a:rPr lang="de-DE" dirty="0" smtClean="0"/>
              <a:t> </a:t>
            </a:r>
            <a:r>
              <a:rPr lang="de-DE" dirty="0" err="1" smtClean="0"/>
              <a:t>use</a:t>
            </a:r>
            <a:r>
              <a:rPr lang="de-DE" dirty="0" smtClean="0"/>
              <a:t> </a:t>
            </a:r>
            <a:r>
              <a:rPr lang="de-DE" dirty="0" err="1" smtClean="0"/>
              <a:t>class</a:t>
            </a:r>
            <a:r>
              <a:rPr lang="de-DE" dirty="0" smtClean="0"/>
              <a:t> B: </a:t>
            </a:r>
            <a:r>
              <a:rPr lang="de-DE" dirty="0" err="1" smtClean="0"/>
              <a:t>public</a:t>
            </a:r>
            <a:r>
              <a:rPr lang="de-DE" dirty="0" smtClean="0"/>
              <a:t> A { };</a:t>
            </a:r>
            <a:endParaRPr lang="de-DE" dirty="0"/>
          </a:p>
          <a:p>
            <a:endParaRPr lang="de-DE" dirty="0" smtClean="0"/>
          </a:p>
          <a:p>
            <a:r>
              <a:rPr lang="de-DE" dirty="0" err="1" smtClean="0"/>
              <a:t>Overriding</a:t>
            </a:r>
            <a:r>
              <a:rPr lang="de-DE" dirty="0" smtClean="0"/>
              <a:t> </a:t>
            </a:r>
            <a:r>
              <a:rPr lang="de-DE" dirty="0" err="1" smtClean="0"/>
              <a:t>methods</a:t>
            </a:r>
            <a:endParaRPr lang="de-DE" dirty="0" smtClean="0"/>
          </a:p>
          <a:p>
            <a:pPr lvl="1"/>
            <a:r>
              <a:rPr lang="de-DE" dirty="0" err="1" smtClean="0"/>
              <a:t>Provide</a:t>
            </a:r>
            <a:r>
              <a:rPr lang="de-DE" dirty="0"/>
              <a:t> </a:t>
            </a:r>
            <a:r>
              <a:rPr lang="de-DE" dirty="0" err="1" smtClean="0"/>
              <a:t>the</a:t>
            </a:r>
            <a:r>
              <a:rPr lang="de-DE" dirty="0" smtClean="0"/>
              <a:t> </a:t>
            </a:r>
            <a:r>
              <a:rPr lang="de-DE" dirty="0" err="1" smtClean="0"/>
              <a:t>function</a:t>
            </a:r>
            <a:r>
              <a:rPr lang="de-DE" dirty="0" smtClean="0"/>
              <a:t> in </a:t>
            </a:r>
            <a:r>
              <a:rPr lang="de-DE" dirty="0" err="1" smtClean="0"/>
              <a:t>the</a:t>
            </a:r>
            <a:r>
              <a:rPr lang="de-DE" dirty="0" smtClean="0"/>
              <a:t> </a:t>
            </a:r>
            <a:r>
              <a:rPr lang="de-DE" dirty="0" err="1" smtClean="0"/>
              <a:t>inheriting</a:t>
            </a:r>
            <a:r>
              <a:rPr lang="de-DE" dirty="0" smtClean="0"/>
              <a:t> </a:t>
            </a:r>
            <a:r>
              <a:rPr lang="de-DE" dirty="0" err="1" smtClean="0"/>
              <a:t>class</a:t>
            </a:r>
            <a:endParaRPr lang="de-DE" dirty="0" smtClean="0"/>
          </a:p>
          <a:p>
            <a:pPr lvl="1"/>
            <a:r>
              <a:rPr lang="de-DE" dirty="0" err="1" smtClean="0"/>
              <a:t>class</a:t>
            </a:r>
            <a:r>
              <a:rPr lang="de-DE" dirty="0" smtClean="0"/>
              <a:t> B: </a:t>
            </a:r>
            <a:r>
              <a:rPr lang="de-DE" dirty="0" err="1" smtClean="0"/>
              <a:t>public</a:t>
            </a:r>
            <a:r>
              <a:rPr lang="de-DE" dirty="0" smtClean="0"/>
              <a:t> A {</a:t>
            </a:r>
          </a:p>
          <a:p>
            <a:pPr lvl="2"/>
            <a:r>
              <a:rPr lang="de-DE" dirty="0" err="1" smtClean="0"/>
              <a:t>virtual</a:t>
            </a:r>
            <a:r>
              <a:rPr lang="de-DE" dirty="0" smtClean="0"/>
              <a:t> </a:t>
            </a:r>
            <a:r>
              <a:rPr lang="de-DE" dirty="0" err="1" smtClean="0"/>
              <a:t>void</a:t>
            </a:r>
            <a:r>
              <a:rPr lang="de-DE" dirty="0" smtClean="0"/>
              <a:t> </a:t>
            </a:r>
            <a:r>
              <a:rPr lang="de-DE" dirty="0" err="1" smtClean="0"/>
              <a:t>foo</a:t>
            </a:r>
            <a:r>
              <a:rPr lang="de-DE" dirty="0" smtClean="0"/>
              <a:t>(</a:t>
            </a:r>
            <a:r>
              <a:rPr lang="de-DE" dirty="0" err="1" smtClean="0"/>
              <a:t>int</a:t>
            </a:r>
            <a:r>
              <a:rPr lang="de-DE" dirty="0" smtClean="0"/>
              <a:t> a);</a:t>
            </a:r>
          </a:p>
          <a:p>
            <a:pPr lvl="1"/>
            <a:r>
              <a:rPr lang="de-DE" dirty="0" smtClean="0"/>
              <a:t>}</a:t>
            </a:r>
            <a:endParaRPr lang="de-DE"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Virtual </a:t>
            </a:r>
            <a:r>
              <a:rPr lang="de-DE" dirty="0" err="1" smtClean="0"/>
              <a:t>functions</a:t>
            </a:r>
            <a:r>
              <a:rPr lang="de-DE" dirty="0" smtClean="0"/>
              <a:t> in C++</a:t>
            </a:r>
            <a:endParaRPr lang="de-DE" dirty="0"/>
          </a:p>
        </p:txBody>
      </p:sp>
    </p:spTree>
    <p:extLst>
      <p:ext uri="{BB962C8B-B14F-4D97-AF65-F5344CB8AC3E}">
        <p14:creationId xmlns:p14="http://schemas.microsoft.com/office/powerpoint/2010/main" val="18382913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Implicit</a:t>
            </a:r>
            <a:endParaRPr lang="de-DE" dirty="0"/>
          </a:p>
          <a:p>
            <a:pPr lvl="1"/>
            <a:r>
              <a:rPr lang="de-DE" dirty="0" smtClean="0"/>
              <a:t>A* a;</a:t>
            </a:r>
          </a:p>
          <a:p>
            <a:pPr lvl="1"/>
            <a:r>
              <a:rPr lang="de-DE" dirty="0" smtClean="0"/>
              <a:t>B </a:t>
            </a:r>
            <a:r>
              <a:rPr lang="de-DE" dirty="0" err="1" smtClean="0"/>
              <a:t>b</a:t>
            </a:r>
            <a:r>
              <a:rPr lang="de-DE" dirty="0" smtClean="0"/>
              <a:t>;</a:t>
            </a:r>
          </a:p>
          <a:p>
            <a:pPr lvl="1"/>
            <a:r>
              <a:rPr lang="de-DE" dirty="0" smtClean="0"/>
              <a:t>a = &amp;b;</a:t>
            </a:r>
          </a:p>
          <a:p>
            <a:endParaRPr lang="de-DE" dirty="0"/>
          </a:p>
          <a:p>
            <a:r>
              <a:rPr lang="de-DE" dirty="0" smtClean="0"/>
              <a:t>Explicit</a:t>
            </a:r>
          </a:p>
          <a:p>
            <a:pPr lvl="1"/>
            <a:r>
              <a:rPr lang="de-DE" dirty="0"/>
              <a:t>A* a;</a:t>
            </a:r>
          </a:p>
          <a:p>
            <a:pPr lvl="1"/>
            <a:r>
              <a:rPr lang="de-DE" dirty="0"/>
              <a:t>B </a:t>
            </a:r>
            <a:r>
              <a:rPr lang="de-DE" dirty="0" err="1"/>
              <a:t>b</a:t>
            </a:r>
            <a:r>
              <a:rPr lang="de-DE" dirty="0"/>
              <a:t>;</a:t>
            </a:r>
          </a:p>
          <a:p>
            <a:pPr lvl="1"/>
            <a:r>
              <a:rPr lang="de-DE" dirty="0"/>
              <a:t>a = </a:t>
            </a:r>
            <a:r>
              <a:rPr lang="de-DE" dirty="0" smtClean="0"/>
              <a:t>(A*) &amp;b;</a:t>
            </a:r>
          </a:p>
          <a:p>
            <a:pPr lvl="1"/>
            <a:endParaRPr lang="de-DE" dirty="0"/>
          </a:p>
          <a:p>
            <a:endParaRPr lang="de-DE" dirty="0"/>
          </a:p>
          <a:p>
            <a:endParaRPr lang="de-DE" dirty="0" smtClean="0"/>
          </a:p>
          <a:p>
            <a:endParaRPr lang="de-DE"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Casting</a:t>
            </a:r>
            <a:endParaRPr lang="de-DE" dirty="0"/>
          </a:p>
        </p:txBody>
      </p:sp>
    </p:spTree>
    <p:extLst>
      <p:ext uri="{BB962C8B-B14F-4D97-AF65-F5344CB8AC3E}">
        <p14:creationId xmlns:p14="http://schemas.microsoft.com/office/powerpoint/2010/main" val="33416917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err="1" smtClean="0"/>
              <a:t>dynamic_cast</a:t>
            </a:r>
            <a:r>
              <a:rPr lang="en-US" dirty="0" smtClean="0"/>
              <a:t> (requires run-time type information RTTI)</a:t>
            </a:r>
          </a:p>
          <a:p>
            <a:pPr lvl="1"/>
            <a:r>
              <a:rPr lang="en-US" dirty="0" err="1" smtClean="0"/>
              <a:t>dynamic_cast</a:t>
            </a:r>
            <a:r>
              <a:rPr lang="en-US" dirty="0" smtClean="0"/>
              <a:t>&lt;type&gt;(pointer);</a:t>
            </a:r>
          </a:p>
          <a:p>
            <a:pPr lvl="1"/>
            <a:r>
              <a:rPr lang="en-US" dirty="0" smtClean="0"/>
              <a:t>Returns </a:t>
            </a:r>
            <a:r>
              <a:rPr lang="en-US" dirty="0" err="1" smtClean="0"/>
              <a:t>nullptr</a:t>
            </a:r>
            <a:r>
              <a:rPr lang="en-US" dirty="0" smtClean="0"/>
              <a:t> if the cast is not possible</a:t>
            </a:r>
          </a:p>
          <a:p>
            <a:pPr lvl="1"/>
            <a:r>
              <a:rPr lang="en-US" dirty="0" smtClean="0"/>
              <a:t>Can </a:t>
            </a:r>
            <a:r>
              <a:rPr lang="en-US" dirty="0" err="1" smtClean="0"/>
              <a:t>upcast</a:t>
            </a:r>
            <a:r>
              <a:rPr lang="en-US" dirty="0" smtClean="0"/>
              <a:t> and downcast</a:t>
            </a:r>
          </a:p>
          <a:p>
            <a:endParaRPr lang="en-US" dirty="0"/>
          </a:p>
          <a:p>
            <a:r>
              <a:rPr lang="en-US" dirty="0" err="1" smtClean="0"/>
              <a:t>static_cast</a:t>
            </a:r>
            <a:endParaRPr lang="en-US" dirty="0" smtClean="0"/>
          </a:p>
          <a:p>
            <a:pPr lvl="1"/>
            <a:r>
              <a:rPr lang="en-US" dirty="0" err="1" smtClean="0"/>
              <a:t>static_cast</a:t>
            </a:r>
            <a:r>
              <a:rPr lang="en-US" dirty="0" smtClean="0"/>
              <a:t>&lt;type</a:t>
            </a:r>
            <a:r>
              <a:rPr lang="en-US" dirty="0"/>
              <a:t>&gt;(pointer);</a:t>
            </a:r>
          </a:p>
          <a:p>
            <a:pPr lvl="1"/>
            <a:r>
              <a:rPr lang="en-US" dirty="0" smtClean="0"/>
              <a:t>No type checks</a:t>
            </a:r>
          </a:p>
          <a:p>
            <a:pPr lvl="1"/>
            <a:endParaRPr lang="en-US" dirty="0"/>
          </a:p>
          <a:p>
            <a:r>
              <a:rPr lang="en-US" dirty="0" err="1" smtClean="0"/>
              <a:t>reinterpret_cast</a:t>
            </a:r>
            <a:endParaRPr lang="en-US" dirty="0" smtClean="0"/>
          </a:p>
          <a:p>
            <a:pPr lvl="1"/>
            <a:r>
              <a:rPr lang="en-US" dirty="0" smtClean="0"/>
              <a:t>All combinations</a:t>
            </a:r>
          </a:p>
          <a:p>
            <a:pPr lvl="1"/>
            <a:r>
              <a:rPr lang="en-US" dirty="0" smtClean="0"/>
              <a:t>Also cast integers to pointers</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Casting</a:t>
            </a:r>
            <a:endParaRPr lang="en-US" dirty="0"/>
          </a:p>
        </p:txBody>
      </p:sp>
    </p:spTree>
    <p:extLst>
      <p:ext uri="{BB962C8B-B14F-4D97-AF65-F5344CB8AC3E}">
        <p14:creationId xmlns:p14="http://schemas.microsoft.com/office/powerpoint/2010/main" val="19940919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No</a:t>
            </a:r>
            <a:r>
              <a:rPr lang="de-DE" dirty="0" smtClean="0"/>
              <a:t> </a:t>
            </a:r>
            <a:r>
              <a:rPr lang="de-DE" dirty="0" err="1" smtClean="0"/>
              <a:t>dedicated</a:t>
            </a:r>
            <a:r>
              <a:rPr lang="de-DE" dirty="0" smtClean="0"/>
              <a:t> </a:t>
            </a:r>
            <a:r>
              <a:rPr lang="de-DE" dirty="0" err="1" smtClean="0"/>
              <a:t>keyword</a:t>
            </a:r>
            <a:endParaRPr lang="de-DE" dirty="0" smtClean="0"/>
          </a:p>
          <a:p>
            <a:endParaRPr lang="de-DE" dirty="0"/>
          </a:p>
          <a:p>
            <a:r>
              <a:rPr lang="de-DE" dirty="0" err="1" smtClean="0"/>
              <a:t>virtual</a:t>
            </a:r>
            <a:r>
              <a:rPr lang="de-DE" dirty="0" smtClean="0"/>
              <a:t> </a:t>
            </a:r>
            <a:r>
              <a:rPr lang="de-DE" dirty="0" err="1" smtClean="0"/>
              <a:t>void</a:t>
            </a:r>
            <a:r>
              <a:rPr lang="de-DE" dirty="0" smtClean="0"/>
              <a:t> </a:t>
            </a:r>
            <a:r>
              <a:rPr lang="de-DE" dirty="0" err="1" smtClean="0"/>
              <a:t>abstract_function</a:t>
            </a:r>
            <a:r>
              <a:rPr lang="de-DE" dirty="0" smtClean="0"/>
              <a:t>() = 0</a:t>
            </a:r>
          </a:p>
          <a:p>
            <a:endParaRPr lang="de-DE" dirty="0"/>
          </a:p>
          <a:p>
            <a:endParaRPr lang="de-DE" dirty="0" smtClean="0"/>
          </a:p>
          <a:p>
            <a:r>
              <a:rPr lang="de-DE" dirty="0" err="1" smtClean="0"/>
              <a:t>Build</a:t>
            </a:r>
            <a:r>
              <a:rPr lang="de-DE" dirty="0" smtClean="0"/>
              <a:t> </a:t>
            </a:r>
            <a:r>
              <a:rPr lang="de-DE" dirty="0" err="1" smtClean="0"/>
              <a:t>interfaces</a:t>
            </a:r>
            <a:r>
              <a:rPr lang="de-DE" dirty="0" smtClean="0"/>
              <a:t> </a:t>
            </a:r>
            <a:r>
              <a:rPr lang="de-DE" dirty="0" err="1" smtClean="0"/>
              <a:t>from</a:t>
            </a:r>
            <a:r>
              <a:rPr lang="de-DE" dirty="0" smtClean="0"/>
              <a:t> </a:t>
            </a:r>
            <a:r>
              <a:rPr lang="de-DE" dirty="0" err="1" smtClean="0"/>
              <a:t>these</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Abstract </a:t>
            </a:r>
            <a:r>
              <a:rPr lang="de-DE" dirty="0" err="1" smtClean="0"/>
              <a:t>classes</a:t>
            </a:r>
            <a:r>
              <a:rPr lang="de-DE" dirty="0" smtClean="0"/>
              <a:t>/</a:t>
            </a:r>
            <a:r>
              <a:rPr lang="de-DE" dirty="0" err="1" smtClean="0"/>
              <a:t>functions</a:t>
            </a:r>
            <a:endParaRPr lang="de-DE" dirty="0"/>
          </a:p>
        </p:txBody>
      </p:sp>
    </p:spTree>
    <p:extLst>
      <p:ext uri="{BB962C8B-B14F-4D97-AF65-F5344CB8AC3E}">
        <p14:creationId xmlns:p14="http://schemas.microsoft.com/office/powerpoint/2010/main" val="1390472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normAutofit/>
          </a:bodyPr>
          <a:lstStyle/>
          <a:p>
            <a:r>
              <a:rPr lang="de-DE" dirty="0" err="1" smtClean="0"/>
              <a:t>Structure</a:t>
            </a:r>
            <a:endParaRPr lang="de-DE" dirty="0" smtClean="0"/>
          </a:p>
          <a:p>
            <a:pPr lvl="1"/>
            <a:r>
              <a:rPr lang="de-DE" dirty="0" err="1" smtClean="0"/>
              <a:t>Many</a:t>
            </a:r>
            <a:r>
              <a:rPr lang="de-DE" dirty="0" smtClean="0"/>
              <a:t> PCG </a:t>
            </a:r>
            <a:r>
              <a:rPr lang="de-DE" dirty="0" err="1" smtClean="0"/>
              <a:t>algorithms</a:t>
            </a:r>
            <a:r>
              <a:rPr lang="de-DE" dirty="0" smtClean="0"/>
              <a:t> </a:t>
            </a:r>
            <a:r>
              <a:rPr lang="de-DE" dirty="0" err="1" smtClean="0"/>
              <a:t>can</a:t>
            </a:r>
            <a:r>
              <a:rPr lang="de-DE" dirty="0" smtClean="0"/>
              <a:t> </a:t>
            </a:r>
            <a:r>
              <a:rPr lang="de-DE" dirty="0" err="1" smtClean="0"/>
              <a:t>create</a:t>
            </a:r>
            <a:r>
              <a:rPr lang="de-DE" dirty="0" smtClean="0"/>
              <a:t> </a:t>
            </a:r>
            <a:r>
              <a:rPr lang="de-DE" dirty="0" err="1" smtClean="0"/>
              <a:t>instances</a:t>
            </a:r>
            <a:r>
              <a:rPr lang="de-DE" dirty="0" smtClean="0"/>
              <a:t> </a:t>
            </a:r>
            <a:r>
              <a:rPr lang="de-DE" dirty="0" err="1" smtClean="0"/>
              <a:t>of</a:t>
            </a:r>
            <a:r>
              <a:rPr lang="de-DE" dirty="0" smtClean="0"/>
              <a:t> </a:t>
            </a:r>
            <a:r>
              <a:rPr lang="de-DE" dirty="0" err="1" smtClean="0"/>
              <a:t>classes</a:t>
            </a:r>
            <a:r>
              <a:rPr lang="de-DE" dirty="0" smtClean="0"/>
              <a:t> </a:t>
            </a:r>
            <a:r>
              <a:rPr lang="de-DE" dirty="0" err="1" smtClean="0"/>
              <a:t>of</a:t>
            </a:r>
            <a:r>
              <a:rPr lang="de-DE" dirty="0" smtClean="0"/>
              <a:t> </a:t>
            </a:r>
            <a:r>
              <a:rPr lang="de-DE" dirty="0" err="1" smtClean="0"/>
              <a:t>objects</a:t>
            </a:r>
            <a:endParaRPr lang="de-DE" dirty="0"/>
          </a:p>
          <a:p>
            <a:pPr lvl="1"/>
            <a:r>
              <a:rPr lang="de-DE" dirty="0" err="1" smtClean="0"/>
              <a:t>One</a:t>
            </a:r>
            <a:r>
              <a:rPr lang="de-DE" dirty="0" smtClean="0"/>
              <a:t> type </a:t>
            </a:r>
            <a:r>
              <a:rPr lang="de-DE" dirty="0" err="1" smtClean="0"/>
              <a:t>of</a:t>
            </a:r>
            <a:r>
              <a:rPr lang="de-DE" dirty="0" smtClean="0"/>
              <a:t> </a:t>
            </a:r>
            <a:r>
              <a:rPr lang="de-DE" dirty="0" err="1" smtClean="0"/>
              <a:t>house</a:t>
            </a:r>
            <a:r>
              <a:rPr lang="de-DE" dirty="0" smtClean="0"/>
              <a:t>, </a:t>
            </a:r>
            <a:r>
              <a:rPr lang="de-DE" dirty="0" err="1" smtClean="0"/>
              <a:t>tree</a:t>
            </a:r>
            <a:r>
              <a:rPr lang="de-DE" dirty="0" smtClean="0"/>
              <a:t>, </a:t>
            </a:r>
            <a:r>
              <a:rPr lang="de-DE" dirty="0" err="1" smtClean="0"/>
              <a:t>clothing</a:t>
            </a:r>
            <a:r>
              <a:rPr lang="de-DE" dirty="0" smtClean="0"/>
              <a:t>, ...</a:t>
            </a:r>
          </a:p>
          <a:p>
            <a:pPr lvl="1"/>
            <a:r>
              <a:rPr lang="de-DE" dirty="0" err="1" smtClean="0"/>
              <a:t>Recognizable</a:t>
            </a:r>
            <a:r>
              <a:rPr lang="de-DE" dirty="0" smtClean="0"/>
              <a:t> </a:t>
            </a:r>
            <a:r>
              <a:rPr lang="de-DE" dirty="0" err="1" smtClean="0"/>
              <a:t>structure</a:t>
            </a:r>
            <a:r>
              <a:rPr lang="de-DE" dirty="0" smtClean="0"/>
              <a:t> in </a:t>
            </a:r>
            <a:r>
              <a:rPr lang="de-DE" dirty="0" err="1" smtClean="0"/>
              <a:t>each</a:t>
            </a:r>
            <a:r>
              <a:rPr lang="de-DE" dirty="0" smtClean="0"/>
              <a:t> </a:t>
            </a:r>
            <a:r>
              <a:rPr lang="de-DE" dirty="0" err="1" smtClean="0"/>
              <a:t>instance</a:t>
            </a:r>
            <a:endParaRPr lang="de-DE" dirty="0" smtClean="0"/>
          </a:p>
          <a:p>
            <a:pPr lvl="1"/>
            <a:r>
              <a:rPr lang="de-DE" dirty="0" smtClean="0"/>
              <a:t>Structured </a:t>
            </a:r>
            <a:r>
              <a:rPr lang="de-DE" dirty="0" err="1" smtClean="0"/>
              <a:t>way</a:t>
            </a:r>
            <a:r>
              <a:rPr lang="de-DE" dirty="0" smtClean="0"/>
              <a:t> </a:t>
            </a:r>
            <a:r>
              <a:rPr lang="de-DE" dirty="0" err="1" smtClean="0"/>
              <a:t>of</a:t>
            </a:r>
            <a:r>
              <a:rPr lang="de-DE" dirty="0" smtClean="0"/>
              <a:t> </a:t>
            </a:r>
            <a:r>
              <a:rPr lang="de-DE" dirty="0" err="1" smtClean="0"/>
              <a:t>deriving</a:t>
            </a:r>
            <a:r>
              <a:rPr lang="de-DE" dirty="0" smtClean="0"/>
              <a:t> an </a:t>
            </a:r>
            <a:r>
              <a:rPr lang="de-DE" dirty="0" err="1" smtClean="0"/>
              <a:t>instance</a:t>
            </a:r>
            <a:endParaRPr lang="de-DE" dirty="0"/>
          </a:p>
          <a:p>
            <a:endParaRPr lang="de-DE" dirty="0" smtClean="0"/>
          </a:p>
          <a:p>
            <a:r>
              <a:rPr lang="de-DE" dirty="0" err="1" smtClean="0"/>
              <a:t>Randomness</a:t>
            </a:r>
            <a:endParaRPr lang="de-DE" dirty="0" smtClean="0"/>
          </a:p>
          <a:p>
            <a:pPr lvl="1"/>
            <a:r>
              <a:rPr lang="de-DE" dirty="0" smtClean="0"/>
              <a:t>Not a </a:t>
            </a:r>
            <a:r>
              <a:rPr lang="de-DE" dirty="0" err="1" smtClean="0"/>
              <a:t>defining</a:t>
            </a:r>
            <a:r>
              <a:rPr lang="de-DE" dirty="0" smtClean="0"/>
              <a:t> </a:t>
            </a:r>
            <a:r>
              <a:rPr lang="de-DE" dirty="0" err="1" smtClean="0"/>
              <a:t>characteristic</a:t>
            </a:r>
            <a:r>
              <a:rPr lang="de-DE" dirty="0" smtClean="0"/>
              <a:t> </a:t>
            </a:r>
            <a:r>
              <a:rPr lang="de-DE" dirty="0" err="1" smtClean="0"/>
              <a:t>of</a:t>
            </a:r>
            <a:r>
              <a:rPr lang="de-DE" dirty="0" smtClean="0"/>
              <a:t> PCG</a:t>
            </a:r>
          </a:p>
          <a:p>
            <a:pPr lvl="1"/>
            <a:r>
              <a:rPr lang="de-DE" dirty="0" smtClean="0"/>
              <a:t>But </a:t>
            </a:r>
            <a:r>
              <a:rPr lang="de-DE" dirty="0" err="1" smtClean="0"/>
              <a:t>often</a:t>
            </a:r>
            <a:r>
              <a:rPr lang="de-DE" dirty="0" smtClean="0"/>
              <a:t> a </a:t>
            </a:r>
            <a:r>
              <a:rPr lang="de-DE" dirty="0" err="1" smtClean="0"/>
              <a:t>central</a:t>
            </a:r>
            <a:r>
              <a:rPr lang="de-DE" dirty="0" smtClean="0"/>
              <a:t> </a:t>
            </a:r>
            <a:r>
              <a:rPr lang="de-DE" dirty="0" err="1" smtClean="0"/>
              <a:t>component</a:t>
            </a:r>
            <a:endParaRPr lang="de-DE" dirty="0" smtClean="0"/>
          </a:p>
          <a:p>
            <a:pPr lvl="1"/>
            <a:r>
              <a:rPr lang="de-DE" dirty="0" err="1" smtClean="0"/>
              <a:t>Has</a:t>
            </a:r>
            <a:r>
              <a:rPr lang="de-DE" dirty="0" smtClean="0"/>
              <a:t> </a:t>
            </a:r>
            <a:r>
              <a:rPr lang="de-DE" dirty="0" err="1" smtClean="0"/>
              <a:t>the</a:t>
            </a:r>
            <a:r>
              <a:rPr lang="de-DE" dirty="0" smtClean="0"/>
              <a:t> </a:t>
            </a:r>
            <a:r>
              <a:rPr lang="de-DE" dirty="0" err="1" smtClean="0"/>
              <a:t>advantages</a:t>
            </a:r>
            <a:r>
              <a:rPr lang="de-DE" dirty="0" smtClean="0"/>
              <a:t> </a:t>
            </a:r>
            <a:r>
              <a:rPr lang="de-DE" dirty="0" err="1" smtClean="0"/>
              <a:t>of</a:t>
            </a:r>
            <a:r>
              <a:rPr lang="de-DE" dirty="0" smtClean="0"/>
              <a:t> </a:t>
            </a:r>
            <a:r>
              <a:rPr lang="de-DE" dirty="0" err="1" smtClean="0"/>
              <a:t>fooling</a:t>
            </a:r>
            <a:r>
              <a:rPr lang="de-DE" dirty="0" smtClean="0"/>
              <a:t> </a:t>
            </a:r>
            <a:r>
              <a:rPr lang="de-DE" dirty="0" err="1" smtClean="0"/>
              <a:t>the</a:t>
            </a:r>
            <a:r>
              <a:rPr lang="de-DE" dirty="0" smtClean="0"/>
              <a:t> </a:t>
            </a:r>
            <a:r>
              <a:rPr lang="de-DE" dirty="0" err="1" smtClean="0"/>
              <a:t>eye</a:t>
            </a:r>
            <a:r>
              <a:rPr lang="de-DE" dirty="0" smtClean="0"/>
              <a:t>, </a:t>
            </a:r>
            <a:r>
              <a:rPr lang="de-DE" dirty="0" err="1" smtClean="0"/>
              <a:t>adding</a:t>
            </a:r>
            <a:r>
              <a:rPr lang="de-DE" dirty="0" smtClean="0"/>
              <a:t> </a:t>
            </a:r>
            <a:r>
              <a:rPr lang="de-DE" dirty="0" err="1" smtClean="0"/>
              <a:t>replayability</a:t>
            </a:r>
            <a:endParaRPr lang="de-DE" dirty="0" smtClean="0"/>
          </a:p>
          <a:p>
            <a:endParaRPr lang="de-DE" dirty="0"/>
          </a:p>
          <a:p>
            <a:endParaRPr lang="de-DE" dirty="0" smtClean="0"/>
          </a:p>
          <a:p>
            <a:endParaRPr lang="de-DE" dirty="0" smtClean="0"/>
          </a:p>
          <a:p>
            <a:endParaRPr lang="de-DE" dirty="0"/>
          </a:p>
          <a:p>
            <a:endParaRPr lang="de-DE"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Principles</a:t>
            </a:r>
            <a:endParaRPr lang="de-DE" dirty="0"/>
          </a:p>
        </p:txBody>
      </p:sp>
      <p:pic>
        <p:nvPicPr>
          <p:cNvPr id="1026" name="Picture 2" descr="http://www.wszhuxian.com/wp-content/uploads/2014/02/office-chair-types.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292080" y="1556792"/>
            <a:ext cx="3600400" cy="240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29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Constructors</a:t>
            </a:r>
            <a:endParaRPr lang="de-DE" dirty="0" smtClean="0"/>
          </a:p>
          <a:p>
            <a:pPr lvl="1"/>
            <a:r>
              <a:rPr lang="de-DE" dirty="0" err="1" smtClean="0"/>
              <a:t>No</a:t>
            </a:r>
            <a:r>
              <a:rPr lang="de-DE" dirty="0" smtClean="0"/>
              <a:t>-parameter </a:t>
            </a:r>
            <a:r>
              <a:rPr lang="de-DE" dirty="0" err="1" smtClean="0"/>
              <a:t>constructor</a:t>
            </a:r>
            <a:r>
              <a:rPr lang="de-DE" dirty="0" smtClean="0"/>
              <a:t> </a:t>
            </a:r>
            <a:r>
              <a:rPr lang="de-DE" dirty="0" err="1" smtClean="0"/>
              <a:t>called</a:t>
            </a:r>
            <a:r>
              <a:rPr lang="de-DE" dirty="0" smtClean="0"/>
              <a:t> </a:t>
            </a:r>
            <a:r>
              <a:rPr lang="de-DE" dirty="0" err="1" smtClean="0"/>
              <a:t>automatically</a:t>
            </a:r>
            <a:endParaRPr lang="de-DE" dirty="0" smtClean="0"/>
          </a:p>
          <a:p>
            <a:pPr lvl="1"/>
            <a:r>
              <a:rPr lang="de-DE" dirty="0" err="1" smtClean="0"/>
              <a:t>Constructors</a:t>
            </a:r>
            <a:r>
              <a:rPr lang="de-DE" dirty="0" smtClean="0"/>
              <a:t> </a:t>
            </a:r>
            <a:r>
              <a:rPr lang="de-DE" dirty="0" err="1" smtClean="0"/>
              <a:t>with</a:t>
            </a:r>
            <a:r>
              <a:rPr lang="de-DE" dirty="0" smtClean="0"/>
              <a:t> </a:t>
            </a:r>
            <a:r>
              <a:rPr lang="de-DE" dirty="0" err="1" smtClean="0"/>
              <a:t>parameters</a:t>
            </a:r>
            <a:r>
              <a:rPr lang="de-DE" dirty="0" smtClean="0"/>
              <a:t> must </a:t>
            </a:r>
            <a:r>
              <a:rPr lang="de-DE" dirty="0" err="1" smtClean="0"/>
              <a:t>be</a:t>
            </a:r>
            <a:r>
              <a:rPr lang="de-DE" dirty="0" smtClean="0"/>
              <a:t> </a:t>
            </a:r>
            <a:r>
              <a:rPr lang="de-DE" dirty="0" err="1" smtClean="0"/>
              <a:t>called</a:t>
            </a:r>
            <a:r>
              <a:rPr lang="de-DE" dirty="0" smtClean="0"/>
              <a:t> in </a:t>
            </a:r>
            <a:r>
              <a:rPr lang="de-DE" dirty="0" err="1" smtClean="0"/>
              <a:t>the</a:t>
            </a:r>
            <a:r>
              <a:rPr lang="de-DE" dirty="0" smtClean="0"/>
              <a:t> </a:t>
            </a:r>
            <a:r>
              <a:rPr lang="de-DE" dirty="0" err="1" smtClean="0"/>
              <a:t>initialization</a:t>
            </a:r>
            <a:r>
              <a:rPr lang="de-DE" dirty="0" smtClean="0"/>
              <a:t> </a:t>
            </a:r>
            <a:r>
              <a:rPr lang="de-DE" dirty="0" err="1" smtClean="0"/>
              <a:t>list</a:t>
            </a:r>
            <a:endParaRPr lang="de-DE" dirty="0" smtClean="0"/>
          </a:p>
          <a:p>
            <a:pPr lvl="1"/>
            <a:r>
              <a:rPr lang="en-US" dirty="0"/>
              <a:t>class Sub : public Base</a:t>
            </a:r>
          </a:p>
          <a:p>
            <a:pPr lvl="2"/>
            <a:r>
              <a:rPr lang="en-US" dirty="0"/>
              <a:t>{</a:t>
            </a:r>
          </a:p>
          <a:p>
            <a:pPr lvl="2"/>
            <a:r>
              <a:rPr lang="en-US" dirty="0"/>
              <a:t>  Sub(</a:t>
            </a:r>
            <a:r>
              <a:rPr lang="en-US" dirty="0" err="1"/>
              <a:t>int</a:t>
            </a:r>
            <a:r>
              <a:rPr lang="en-US" dirty="0"/>
              <a:t> x, </a:t>
            </a:r>
            <a:r>
              <a:rPr lang="en-US" dirty="0" err="1"/>
              <a:t>int</a:t>
            </a:r>
            <a:r>
              <a:rPr lang="en-US" dirty="0"/>
              <a:t> y</a:t>
            </a:r>
            <a:r>
              <a:rPr lang="en-US" dirty="0" smtClean="0"/>
              <a:t>): </a:t>
            </a:r>
            <a:r>
              <a:rPr lang="en-US" dirty="0">
                <a:solidFill>
                  <a:srgbClr val="C00000"/>
                </a:solidFill>
              </a:rPr>
              <a:t>Base(x)</a:t>
            </a:r>
            <a:r>
              <a:rPr lang="en-US" dirty="0"/>
              <a:t>, member(y)</a:t>
            </a:r>
          </a:p>
          <a:p>
            <a:pPr lvl="2"/>
            <a:r>
              <a:rPr lang="en-US" dirty="0"/>
              <a:t>  {</a:t>
            </a:r>
          </a:p>
          <a:p>
            <a:pPr lvl="2"/>
            <a:r>
              <a:rPr lang="en-US" dirty="0"/>
              <a:t>  }</a:t>
            </a:r>
          </a:p>
          <a:p>
            <a:pPr lvl="2"/>
            <a:r>
              <a:rPr lang="en-US" dirty="0"/>
              <a:t>  Type member;</a:t>
            </a:r>
          </a:p>
          <a:p>
            <a:pPr lvl="2"/>
            <a:r>
              <a:rPr lang="en-US" dirty="0"/>
              <a:t>};</a:t>
            </a:r>
            <a:endParaRPr lang="de-DE" dirty="0" smtClean="0"/>
          </a:p>
          <a:p>
            <a:endParaRPr lang="de-DE" dirty="0"/>
          </a:p>
          <a:p>
            <a:r>
              <a:rPr lang="de-DE" dirty="0" smtClean="0"/>
              <a:t>Virtual </a:t>
            </a:r>
            <a:r>
              <a:rPr lang="de-DE" dirty="0" err="1" smtClean="0"/>
              <a:t>destructors</a:t>
            </a:r>
            <a:endParaRPr lang="de-DE" dirty="0" smtClean="0"/>
          </a:p>
          <a:p>
            <a:pPr lvl="1"/>
            <a:r>
              <a:rPr lang="de-DE" dirty="0" smtClean="0"/>
              <a:t>Need </a:t>
            </a:r>
            <a:r>
              <a:rPr lang="de-DE" dirty="0" err="1" smtClean="0"/>
              <a:t>to</a:t>
            </a:r>
            <a:r>
              <a:rPr lang="de-DE" dirty="0" smtClean="0"/>
              <a:t> </a:t>
            </a:r>
            <a:r>
              <a:rPr lang="de-DE" dirty="0" err="1" smtClean="0"/>
              <a:t>be</a:t>
            </a:r>
            <a:r>
              <a:rPr lang="de-DE" dirty="0" smtClean="0"/>
              <a:t> </a:t>
            </a:r>
            <a:r>
              <a:rPr lang="de-DE" dirty="0" err="1" smtClean="0"/>
              <a:t>virtual</a:t>
            </a:r>
            <a:r>
              <a:rPr lang="de-DE" dirty="0" smtClean="0"/>
              <a:t> </a:t>
            </a:r>
            <a:r>
              <a:rPr lang="de-DE" dirty="0" err="1" smtClean="0"/>
              <a:t>to</a:t>
            </a:r>
            <a:r>
              <a:rPr lang="de-DE" dirty="0" smtClean="0"/>
              <a:t> </a:t>
            </a:r>
            <a:r>
              <a:rPr lang="de-DE" dirty="0" err="1" smtClean="0"/>
              <a:t>be</a:t>
            </a:r>
            <a:r>
              <a:rPr lang="de-DE" dirty="0" smtClean="0"/>
              <a:t> </a:t>
            </a:r>
            <a:r>
              <a:rPr lang="de-DE" dirty="0" err="1" smtClean="0"/>
              <a:t>callable</a:t>
            </a:r>
            <a:r>
              <a:rPr lang="de-DE" dirty="0" smtClean="0"/>
              <a:t> </a:t>
            </a:r>
            <a:r>
              <a:rPr lang="de-DE" dirty="0" err="1" smtClean="0"/>
              <a:t>by</a:t>
            </a:r>
            <a:r>
              <a:rPr lang="de-DE" dirty="0" smtClean="0"/>
              <a:t> a </a:t>
            </a:r>
            <a:r>
              <a:rPr lang="de-DE" dirty="0" err="1" smtClean="0"/>
              <a:t>pointer</a:t>
            </a:r>
            <a:r>
              <a:rPr lang="de-DE" dirty="0" smtClean="0"/>
              <a:t> </a:t>
            </a:r>
            <a:r>
              <a:rPr lang="de-DE" dirty="0" err="1" smtClean="0"/>
              <a:t>to</a:t>
            </a:r>
            <a:r>
              <a:rPr lang="de-DE" dirty="0" smtClean="0"/>
              <a:t> </a:t>
            </a:r>
            <a:r>
              <a:rPr lang="de-DE" dirty="0" err="1" smtClean="0"/>
              <a:t>the</a:t>
            </a:r>
            <a:r>
              <a:rPr lang="de-DE" dirty="0" smtClean="0"/>
              <a:t> </a:t>
            </a:r>
            <a:r>
              <a:rPr lang="de-DE" dirty="0" err="1" smtClean="0"/>
              <a:t>base</a:t>
            </a:r>
            <a:r>
              <a:rPr lang="de-DE" dirty="0" smtClean="0"/>
              <a:t> </a:t>
            </a:r>
            <a:r>
              <a:rPr lang="de-DE" dirty="0" err="1" smtClean="0"/>
              <a:t>class</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Constructors</a:t>
            </a:r>
            <a:r>
              <a:rPr lang="de-DE" dirty="0" smtClean="0"/>
              <a:t>, Virtual </a:t>
            </a:r>
            <a:r>
              <a:rPr lang="de-DE" dirty="0" err="1" smtClean="0"/>
              <a:t>destructors</a:t>
            </a:r>
            <a:endParaRPr lang="de-DE" dirty="0"/>
          </a:p>
        </p:txBody>
      </p:sp>
    </p:spTree>
    <p:extLst>
      <p:ext uri="{BB962C8B-B14F-4D97-AF65-F5344CB8AC3E}">
        <p14:creationId xmlns:p14="http://schemas.microsoft.com/office/powerpoint/2010/main" val="2719088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Use</a:t>
            </a:r>
            <a:r>
              <a:rPr lang="de-DE" dirty="0" smtClean="0"/>
              <a:t> </a:t>
            </a:r>
            <a:r>
              <a:rPr lang="de-DE" dirty="0" err="1" smtClean="0"/>
              <a:t>with</a:t>
            </a:r>
            <a:r>
              <a:rPr lang="de-DE" dirty="0" smtClean="0"/>
              <a:t> </a:t>
            </a:r>
            <a:r>
              <a:rPr lang="de-DE" dirty="0" err="1" smtClean="0"/>
              <a:t>caution</a:t>
            </a:r>
            <a:endParaRPr lang="de-DE" dirty="0" smtClean="0"/>
          </a:p>
          <a:p>
            <a:endParaRPr lang="de-DE" dirty="0"/>
          </a:p>
          <a:p>
            <a:r>
              <a:rPr lang="de-DE" dirty="0" smtClean="0"/>
              <a:t>Can </a:t>
            </a:r>
            <a:r>
              <a:rPr lang="de-DE" dirty="0" err="1" smtClean="0"/>
              <a:t>make</a:t>
            </a:r>
            <a:r>
              <a:rPr lang="de-DE" dirty="0" smtClean="0"/>
              <a:t> sense </a:t>
            </a:r>
            <a:r>
              <a:rPr lang="de-DE" dirty="0" err="1" smtClean="0"/>
              <a:t>if</a:t>
            </a:r>
            <a:r>
              <a:rPr lang="de-DE" dirty="0" smtClean="0"/>
              <a:t> </a:t>
            </a:r>
            <a:r>
              <a:rPr lang="de-DE" dirty="0" err="1" smtClean="0"/>
              <a:t>you</a:t>
            </a:r>
            <a:r>
              <a:rPr lang="de-DE" dirty="0" smtClean="0"/>
              <a:t> </a:t>
            </a:r>
            <a:r>
              <a:rPr lang="de-DE" dirty="0" err="1" smtClean="0"/>
              <a:t>know</a:t>
            </a:r>
            <a:r>
              <a:rPr lang="de-DE" dirty="0" smtClean="0"/>
              <a:t> </a:t>
            </a:r>
            <a:r>
              <a:rPr lang="de-DE" dirty="0" err="1" smtClean="0"/>
              <a:t>what</a:t>
            </a:r>
            <a:r>
              <a:rPr lang="de-DE" dirty="0" smtClean="0"/>
              <a:t> </a:t>
            </a:r>
            <a:r>
              <a:rPr lang="de-DE" dirty="0" err="1" smtClean="0"/>
              <a:t>you</a:t>
            </a:r>
            <a:r>
              <a:rPr lang="de-DE" dirty="0" smtClean="0"/>
              <a:t> </a:t>
            </a:r>
            <a:r>
              <a:rPr lang="de-DE" dirty="0" err="1" smtClean="0"/>
              <a:t>are</a:t>
            </a:r>
            <a:r>
              <a:rPr lang="de-DE" dirty="0" smtClean="0"/>
              <a:t> </a:t>
            </a:r>
            <a:r>
              <a:rPr lang="de-DE" dirty="0" err="1" smtClean="0"/>
              <a:t>doing</a:t>
            </a:r>
            <a:endParaRPr lang="de-DE" dirty="0" smtClean="0"/>
          </a:p>
          <a:p>
            <a:pPr lvl="1"/>
            <a:r>
              <a:rPr lang="de-DE" dirty="0" smtClean="0"/>
              <a:t>E.g. </a:t>
            </a:r>
            <a:r>
              <a:rPr lang="de-DE" dirty="0" err="1" smtClean="0"/>
              <a:t>re-produce</a:t>
            </a:r>
            <a:r>
              <a:rPr lang="de-DE" dirty="0" smtClean="0"/>
              <a:t> </a:t>
            </a:r>
            <a:r>
              <a:rPr lang="de-DE" dirty="0" err="1" smtClean="0"/>
              <a:t>interfaces</a:t>
            </a:r>
            <a:r>
              <a:rPr lang="de-DE" dirty="0" smtClean="0"/>
              <a:t> </a:t>
            </a:r>
            <a:r>
              <a:rPr lang="de-DE" dirty="0" err="1" smtClean="0"/>
              <a:t>from</a:t>
            </a:r>
            <a:r>
              <a:rPr lang="de-DE" dirty="0" smtClean="0"/>
              <a:t> </a:t>
            </a:r>
            <a:r>
              <a:rPr lang="de-DE" dirty="0" err="1" smtClean="0"/>
              <a:t>other</a:t>
            </a:r>
            <a:r>
              <a:rPr lang="de-DE" dirty="0" smtClean="0"/>
              <a:t> </a:t>
            </a:r>
            <a:r>
              <a:rPr lang="de-DE" dirty="0" err="1" smtClean="0"/>
              <a:t>programming</a:t>
            </a:r>
            <a:r>
              <a:rPr lang="de-DE" dirty="0" smtClean="0"/>
              <a:t> </a:t>
            </a:r>
            <a:r>
              <a:rPr lang="de-DE" dirty="0" err="1" smtClean="0"/>
              <a:t>languages</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Multiple </a:t>
            </a:r>
            <a:r>
              <a:rPr lang="de-DE" dirty="0" err="1" smtClean="0"/>
              <a:t>Inheritance</a:t>
            </a:r>
            <a:endParaRPr lang="de-DE" dirty="0"/>
          </a:p>
        </p:txBody>
      </p:sp>
      <p:pic>
        <p:nvPicPr>
          <p:cNvPr id="35842" name="Picture 2" descr="http://upload.wikimedia.org/wikipedia/commons/thumb/5/5c/Zeichen_206.svg/600px-Zeichen_206.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87824" y="3284984"/>
            <a:ext cx="2978696" cy="2978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336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1.1 </a:t>
            </a:r>
            <a:r>
              <a:rPr lang="de-DE" dirty="0" err="1" smtClean="0"/>
              <a:t>Separating</a:t>
            </a:r>
            <a:r>
              <a:rPr lang="de-DE" dirty="0" smtClean="0"/>
              <a:t> </a:t>
            </a:r>
            <a:r>
              <a:rPr lang="de-DE" dirty="0" err="1" smtClean="0"/>
              <a:t>Axes</a:t>
            </a:r>
            <a:r>
              <a:rPr lang="de-DE" dirty="0" smtClean="0"/>
              <a:t> </a:t>
            </a:r>
            <a:r>
              <a:rPr lang="de-DE" dirty="0" err="1" smtClean="0"/>
              <a:t>test</a:t>
            </a:r>
            <a:endParaRPr lang="de-DE" dirty="0" smtClean="0"/>
          </a:p>
          <a:p>
            <a:pPr lvl="1"/>
            <a:r>
              <a:rPr lang="de-DE" dirty="0" smtClean="0"/>
              <a:t>The </a:t>
            </a:r>
            <a:r>
              <a:rPr lang="de-DE" dirty="0" err="1" smtClean="0"/>
              <a:t>test</a:t>
            </a:r>
            <a:r>
              <a:rPr lang="de-DE" dirty="0" smtClean="0"/>
              <a:t> </a:t>
            </a:r>
            <a:r>
              <a:rPr lang="de-DE" dirty="0" err="1" smtClean="0"/>
              <a:t>did</a:t>
            </a:r>
            <a:r>
              <a:rPr lang="de-DE" dirty="0" smtClean="0"/>
              <a:t> not </a:t>
            </a:r>
            <a:r>
              <a:rPr lang="de-DE" dirty="0" err="1" smtClean="0"/>
              <a:t>really</a:t>
            </a:r>
            <a:r>
              <a:rPr lang="de-DE" dirty="0" smtClean="0"/>
              <a:t> </a:t>
            </a:r>
            <a:r>
              <a:rPr lang="de-DE" dirty="0" err="1" smtClean="0"/>
              <a:t>depend</a:t>
            </a:r>
            <a:r>
              <a:rPr lang="de-DE" dirty="0" smtClean="0"/>
              <a:t> on </a:t>
            </a:r>
            <a:r>
              <a:rPr lang="de-DE" dirty="0" err="1" smtClean="0"/>
              <a:t>this</a:t>
            </a:r>
            <a:r>
              <a:rPr lang="de-DE" dirty="0" smtClean="0"/>
              <a:t> </a:t>
            </a:r>
            <a:r>
              <a:rPr lang="de-DE" dirty="0" err="1" smtClean="0"/>
              <a:t>axis</a:t>
            </a:r>
            <a:endParaRPr lang="de-DE" dirty="0"/>
          </a:p>
          <a:p>
            <a:pPr lvl="1"/>
            <a:endParaRPr lang="de-DE" dirty="0" smtClean="0"/>
          </a:p>
          <a:p>
            <a:endParaRPr lang="de-DE" dirty="0" smtClean="0"/>
          </a:p>
          <a:p>
            <a:r>
              <a:rPr lang="de-DE" dirty="0" smtClean="0"/>
              <a:t>1.2 </a:t>
            </a:r>
            <a:r>
              <a:rPr lang="de-DE" dirty="0" err="1" smtClean="0"/>
              <a:t>Collision</a:t>
            </a:r>
            <a:r>
              <a:rPr lang="de-DE" dirty="0" smtClean="0"/>
              <a:t> Basis</a:t>
            </a:r>
          </a:p>
          <a:p>
            <a:pPr lvl="1"/>
            <a:r>
              <a:rPr lang="de-DE" dirty="0" err="1" smtClean="0"/>
              <a:t>Use</a:t>
            </a:r>
            <a:r>
              <a:rPr lang="de-DE" dirty="0" smtClean="0"/>
              <a:t> </a:t>
            </a:r>
            <a:r>
              <a:rPr lang="de-DE" dirty="0" err="1" smtClean="0"/>
              <a:t>the</a:t>
            </a:r>
            <a:r>
              <a:rPr lang="de-DE" dirty="0" smtClean="0"/>
              <a:t> </a:t>
            </a:r>
            <a:r>
              <a:rPr lang="de-DE" dirty="0" err="1" smtClean="0"/>
              <a:t>formulae</a:t>
            </a:r>
            <a:r>
              <a:rPr lang="de-DE" dirty="0" smtClean="0"/>
              <a:t> </a:t>
            </a:r>
            <a:r>
              <a:rPr lang="de-DE" dirty="0" err="1" smtClean="0"/>
              <a:t>from</a:t>
            </a:r>
            <a:r>
              <a:rPr lang="de-DE" dirty="0" smtClean="0"/>
              <a:t> </a:t>
            </a:r>
            <a:r>
              <a:rPr lang="de-DE" dirty="0" err="1" smtClean="0"/>
              <a:t>the</a:t>
            </a:r>
            <a:r>
              <a:rPr lang="de-DE" dirty="0" smtClean="0"/>
              <a:t> </a:t>
            </a:r>
            <a:r>
              <a:rPr lang="de-DE" dirty="0" err="1" smtClean="0"/>
              <a:t>slide</a:t>
            </a:r>
            <a:endParaRPr lang="de-DE" dirty="0"/>
          </a:p>
          <a:p>
            <a:pPr lvl="1"/>
            <a:r>
              <a:rPr lang="de-DE" dirty="0" err="1" smtClean="0"/>
              <a:t>One</a:t>
            </a:r>
            <a:r>
              <a:rPr lang="de-DE" dirty="0" smtClean="0"/>
              <a:t> </a:t>
            </a:r>
            <a:r>
              <a:rPr lang="de-DE" dirty="0" err="1" smtClean="0"/>
              <a:t>border</a:t>
            </a:r>
            <a:r>
              <a:rPr lang="de-DE" dirty="0" smtClean="0"/>
              <a:t> </a:t>
            </a:r>
            <a:r>
              <a:rPr lang="de-DE" dirty="0" err="1" smtClean="0"/>
              <a:t>case</a:t>
            </a:r>
            <a:r>
              <a:rPr lang="de-DE" dirty="0" smtClean="0"/>
              <a:t>: </a:t>
            </a:r>
            <a:r>
              <a:rPr lang="de-DE" dirty="0" err="1" smtClean="0"/>
              <a:t>What</a:t>
            </a:r>
            <a:r>
              <a:rPr lang="de-DE" dirty="0" smtClean="0"/>
              <a:t> </a:t>
            </a:r>
            <a:r>
              <a:rPr lang="de-DE" dirty="0" err="1" smtClean="0"/>
              <a:t>if</a:t>
            </a:r>
            <a:r>
              <a:rPr lang="de-DE" dirty="0" smtClean="0"/>
              <a:t> </a:t>
            </a:r>
            <a:r>
              <a:rPr lang="de-DE" dirty="0" err="1" smtClean="0"/>
              <a:t>the</a:t>
            </a:r>
            <a:r>
              <a:rPr lang="de-DE" dirty="0" smtClean="0"/>
              <a:t> </a:t>
            </a:r>
            <a:r>
              <a:rPr lang="de-DE" dirty="0" err="1" smtClean="0"/>
              <a:t>collision</a:t>
            </a:r>
            <a:r>
              <a:rPr lang="de-DE" dirty="0" smtClean="0"/>
              <a:t> normal was parallel </a:t>
            </a:r>
            <a:r>
              <a:rPr lang="de-DE" dirty="0" err="1" smtClean="0"/>
              <a:t>to</a:t>
            </a:r>
            <a:r>
              <a:rPr lang="de-DE" dirty="0" smtClean="0"/>
              <a:t> </a:t>
            </a:r>
            <a:r>
              <a:rPr lang="de-DE" dirty="0" err="1" smtClean="0"/>
              <a:t>the</a:t>
            </a:r>
            <a:r>
              <a:rPr lang="de-DE" dirty="0" smtClean="0"/>
              <a:t> </a:t>
            </a:r>
            <a:r>
              <a:rPr lang="de-DE" dirty="0" err="1" smtClean="0"/>
              <a:t>chosen</a:t>
            </a:r>
            <a:r>
              <a:rPr lang="de-DE" dirty="0" smtClean="0"/>
              <a:t> </a:t>
            </a:r>
            <a:r>
              <a:rPr lang="de-DE" dirty="0" err="1" smtClean="0"/>
              <a:t>axis</a:t>
            </a:r>
            <a:r>
              <a:rPr lang="de-DE" dirty="0" smtClean="0"/>
              <a:t>?</a:t>
            </a:r>
            <a:endParaRPr lang="de-DE" dirty="0"/>
          </a:p>
          <a:p>
            <a:pPr lvl="1"/>
            <a:endParaRPr lang="de-DE" dirty="0"/>
          </a:p>
          <a:p>
            <a:r>
              <a:rPr lang="de-DE" dirty="0" smtClean="0"/>
              <a:t>1.3 </a:t>
            </a:r>
            <a:r>
              <a:rPr lang="de-DE" dirty="0" err="1" smtClean="0"/>
              <a:t>Depends</a:t>
            </a:r>
            <a:r>
              <a:rPr lang="de-DE" dirty="0" smtClean="0"/>
              <a:t> on </a:t>
            </a:r>
            <a:r>
              <a:rPr lang="de-DE" dirty="0" err="1" smtClean="0"/>
              <a:t>your</a:t>
            </a:r>
            <a:r>
              <a:rPr lang="de-DE" dirty="0" smtClean="0"/>
              <a:t> </a:t>
            </a:r>
            <a:r>
              <a:rPr lang="de-DE" dirty="0" err="1" smtClean="0"/>
              <a:t>theoretical</a:t>
            </a:r>
            <a:r>
              <a:rPr lang="de-DE" dirty="0" smtClean="0"/>
              <a:t> </a:t>
            </a:r>
            <a:r>
              <a:rPr lang="de-DE" dirty="0" err="1" smtClean="0"/>
              <a:t>solution</a:t>
            </a:r>
            <a:endParaRPr lang="de-DE" dirty="0" smtClean="0"/>
          </a:p>
          <a:p>
            <a:endParaRPr lang="de-DE" dirty="0"/>
          </a:p>
          <a:p>
            <a:r>
              <a:rPr lang="de-DE" dirty="0" err="1" smtClean="0"/>
              <a:t>Theoretical</a:t>
            </a:r>
            <a:r>
              <a:rPr lang="de-DE" dirty="0" smtClean="0"/>
              <a:t> Task</a:t>
            </a:r>
          </a:p>
          <a:p>
            <a:pPr lvl="1"/>
            <a:r>
              <a:rPr lang="de-DE" dirty="0" err="1" smtClean="0"/>
              <a:t>We</a:t>
            </a:r>
            <a:r>
              <a:rPr lang="de-DE" dirty="0" smtClean="0"/>
              <a:t> will </a:t>
            </a:r>
            <a:r>
              <a:rPr lang="de-DE" dirty="0" err="1" smtClean="0"/>
              <a:t>provide</a:t>
            </a:r>
            <a:r>
              <a:rPr lang="de-DE" dirty="0" smtClean="0"/>
              <a:t> links/</a:t>
            </a:r>
            <a:r>
              <a:rPr lang="de-DE" dirty="0" err="1" smtClean="0"/>
              <a:t>descriptions</a:t>
            </a:r>
            <a:r>
              <a:rPr lang="de-DE" dirty="0" smtClean="0"/>
              <a:t> </a:t>
            </a:r>
            <a:r>
              <a:rPr lang="de-DE" dirty="0" err="1" smtClean="0"/>
              <a:t>to</a:t>
            </a:r>
            <a:r>
              <a:rPr lang="de-DE" dirty="0" smtClean="0"/>
              <a:t> </a:t>
            </a:r>
            <a:r>
              <a:rPr lang="de-DE" dirty="0" err="1" smtClean="0"/>
              <a:t>the</a:t>
            </a:r>
            <a:r>
              <a:rPr lang="de-DE" dirty="0" smtClean="0"/>
              <a:t> </a:t>
            </a:r>
            <a:r>
              <a:rPr lang="de-DE" dirty="0" err="1" smtClean="0"/>
              <a:t>tests</a:t>
            </a:r>
            <a:r>
              <a:rPr lang="de-DE" dirty="0" smtClean="0"/>
              <a:t> </a:t>
            </a:r>
            <a:r>
              <a:rPr lang="de-DE" dirty="0" err="1" smtClean="0"/>
              <a:t>you</a:t>
            </a:r>
            <a:r>
              <a:rPr lang="de-DE" dirty="0" smtClean="0"/>
              <a:t> </a:t>
            </a:r>
            <a:r>
              <a:rPr lang="de-DE" dirty="0" err="1" smtClean="0"/>
              <a:t>found</a:t>
            </a:r>
            <a:r>
              <a:rPr lang="de-DE" dirty="0" smtClean="0"/>
              <a:t> in </a:t>
            </a:r>
            <a:r>
              <a:rPr lang="de-DE" dirty="0" err="1" smtClean="0"/>
              <a:t>the</a:t>
            </a:r>
            <a:r>
              <a:rPr lang="de-DE" dirty="0" smtClean="0"/>
              <a:t> </a:t>
            </a:r>
            <a:r>
              <a:rPr lang="de-DE" dirty="0" err="1" smtClean="0"/>
              <a:t>solution</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Exercise</a:t>
            </a:r>
            <a:r>
              <a:rPr lang="de-DE" dirty="0" smtClean="0"/>
              <a:t> 9</a:t>
            </a:r>
            <a:endParaRPr lang="de-DE" dirty="0"/>
          </a:p>
        </p:txBody>
      </p:sp>
      <p:sp>
        <p:nvSpPr>
          <p:cNvPr id="5" name="Gleichschenkliges Dreieck 4"/>
          <p:cNvSpPr/>
          <p:nvPr/>
        </p:nvSpPr>
        <p:spPr bwMode="auto">
          <a:xfrm>
            <a:off x="7020272" y="1484784"/>
            <a:ext cx="1835696" cy="1152128"/>
          </a:xfrm>
          <a:prstGeom prst="triangl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6" name="Oval 5"/>
          <p:cNvSpPr/>
          <p:nvPr/>
        </p:nvSpPr>
        <p:spPr bwMode="auto">
          <a:xfrm>
            <a:off x="6156176" y="2564904"/>
            <a:ext cx="800089" cy="720080"/>
          </a:xfrm>
          <a:prstGeom prst="ellips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Tree>
    <p:extLst>
      <p:ext uri="{BB962C8B-B14F-4D97-AF65-F5344CB8AC3E}">
        <p14:creationId xmlns:p14="http://schemas.microsoft.com/office/powerpoint/2010/main" val="35209535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Separating Axes Test</a:t>
            </a:r>
            <a:endParaRPr lang="en-US" dirty="0"/>
          </a:p>
        </p:txBody>
      </p:sp>
      <p:grpSp>
        <p:nvGrpSpPr>
          <p:cNvPr id="15" name="Gruppieren 14"/>
          <p:cNvGrpSpPr/>
          <p:nvPr/>
        </p:nvGrpSpPr>
        <p:grpSpPr>
          <a:xfrm>
            <a:off x="5357900" y="2873514"/>
            <a:ext cx="2666982" cy="2695148"/>
            <a:chOff x="4139952" y="2924944"/>
            <a:chExt cx="2666982" cy="2695148"/>
          </a:xfrm>
        </p:grpSpPr>
        <p:grpSp>
          <p:nvGrpSpPr>
            <p:cNvPr id="5" name="Gruppierung 5"/>
            <p:cNvGrpSpPr/>
            <p:nvPr/>
          </p:nvGrpSpPr>
          <p:grpSpPr>
            <a:xfrm>
              <a:off x="4139952" y="2924944"/>
              <a:ext cx="2666982" cy="2081366"/>
              <a:chOff x="5856796" y="2348880"/>
              <a:chExt cx="2666982" cy="2081366"/>
            </a:xfrm>
          </p:grpSpPr>
          <p:sp>
            <p:nvSpPr>
              <p:cNvPr id="6" name="Gleichschenkliges Dreieck 5"/>
              <p:cNvSpPr/>
              <p:nvPr/>
            </p:nvSpPr>
            <p:spPr bwMode="auto">
              <a:xfrm>
                <a:off x="6300192" y="2780928"/>
                <a:ext cx="1872208" cy="1080120"/>
              </a:xfrm>
              <a:prstGeom prst="triangl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7" name="Textfeld 6"/>
              <p:cNvSpPr txBox="1"/>
              <p:nvPr/>
            </p:nvSpPr>
            <p:spPr>
              <a:xfrm>
                <a:off x="5856796" y="4077072"/>
                <a:ext cx="351378" cy="353174"/>
              </a:xfrm>
              <a:prstGeom prst="rect">
                <a:avLst/>
              </a:prstGeom>
              <a:noFill/>
            </p:spPr>
            <p:txBody>
              <a:bodyPr wrap="none" rtlCol="0">
                <a:spAutoFit/>
              </a:bodyPr>
              <a:lstStyle/>
              <a:p>
                <a:r>
                  <a:rPr lang="de-DE" dirty="0" smtClean="0">
                    <a:solidFill>
                      <a:srgbClr val="000000"/>
                    </a:solidFill>
                  </a:rPr>
                  <a:t>A</a:t>
                </a:r>
                <a:endParaRPr lang="de-DE" dirty="0">
                  <a:solidFill>
                    <a:srgbClr val="000000"/>
                  </a:solidFill>
                </a:endParaRPr>
              </a:p>
            </p:txBody>
          </p:sp>
          <p:sp>
            <p:nvSpPr>
              <p:cNvPr id="8" name="Textfeld 7"/>
              <p:cNvSpPr txBox="1"/>
              <p:nvPr/>
            </p:nvSpPr>
            <p:spPr>
              <a:xfrm>
                <a:off x="7092280" y="2348880"/>
                <a:ext cx="351378" cy="353174"/>
              </a:xfrm>
              <a:prstGeom prst="rect">
                <a:avLst/>
              </a:prstGeom>
              <a:noFill/>
            </p:spPr>
            <p:txBody>
              <a:bodyPr wrap="none" rtlCol="0">
                <a:spAutoFit/>
              </a:bodyPr>
              <a:lstStyle/>
              <a:p>
                <a:r>
                  <a:rPr lang="de-DE" dirty="0" smtClean="0">
                    <a:solidFill>
                      <a:srgbClr val="000000"/>
                    </a:solidFill>
                  </a:rPr>
                  <a:t>B</a:t>
                </a:r>
                <a:endParaRPr lang="de-DE" dirty="0">
                  <a:solidFill>
                    <a:srgbClr val="000000"/>
                  </a:solidFill>
                </a:endParaRPr>
              </a:p>
            </p:txBody>
          </p:sp>
          <p:sp>
            <p:nvSpPr>
              <p:cNvPr id="9" name="Textfeld 8"/>
              <p:cNvSpPr txBox="1"/>
              <p:nvPr/>
            </p:nvSpPr>
            <p:spPr>
              <a:xfrm>
                <a:off x="8172400" y="4005064"/>
                <a:ext cx="351378" cy="353174"/>
              </a:xfrm>
              <a:prstGeom prst="rect">
                <a:avLst/>
              </a:prstGeom>
              <a:noFill/>
            </p:spPr>
            <p:txBody>
              <a:bodyPr wrap="none" rtlCol="0">
                <a:spAutoFit/>
              </a:bodyPr>
              <a:lstStyle/>
              <a:p>
                <a:r>
                  <a:rPr lang="de-DE" dirty="0" smtClean="0">
                    <a:solidFill>
                      <a:srgbClr val="000000"/>
                    </a:solidFill>
                  </a:rPr>
                  <a:t>C</a:t>
                </a:r>
                <a:endParaRPr lang="de-DE" dirty="0">
                  <a:solidFill>
                    <a:srgbClr val="000000"/>
                  </a:solidFill>
                </a:endParaRPr>
              </a:p>
            </p:txBody>
          </p:sp>
        </p:grpSp>
        <p:sp>
          <p:nvSpPr>
            <p:cNvPr id="10" name="Oval 10"/>
            <p:cNvSpPr/>
            <p:nvPr/>
          </p:nvSpPr>
          <p:spPr bwMode="auto">
            <a:xfrm>
              <a:off x="4932040" y="3429000"/>
              <a:ext cx="1152128" cy="1152128"/>
            </a:xfrm>
            <a:prstGeom prst="ellipse">
              <a:avLst/>
            </a:prstGeom>
            <a:solidFill>
              <a:schemeClr val="accent2">
                <a:alpha val="56000"/>
              </a:schemeClr>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P</a:t>
              </a:r>
            </a:p>
          </p:txBody>
        </p:sp>
        <p:cxnSp>
          <p:nvCxnSpPr>
            <p:cNvPr id="11" name="Gerade Verbindung mit Pfeil 10"/>
            <p:cNvCxnSpPr>
              <a:stCxn id="6" idx="2"/>
            </p:cNvCxnSpPr>
            <p:nvPr/>
          </p:nvCxnSpPr>
          <p:spPr bwMode="auto">
            <a:xfrm flipV="1">
              <a:off x="4583348" y="4005064"/>
              <a:ext cx="967777" cy="43204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Gerade Verbindung 11"/>
            <p:cNvCxnSpPr/>
            <p:nvPr/>
          </p:nvCxnSpPr>
          <p:spPr bwMode="auto">
            <a:xfrm>
              <a:off x="4402142" y="3387844"/>
              <a:ext cx="1059795" cy="2232248"/>
            </a:xfrm>
            <a:prstGeom prst="line">
              <a:avLst/>
            </a:prstGeom>
            <a:ln>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13" name="Gerade Verbindung mit Pfeil 12"/>
            <p:cNvCxnSpPr>
              <a:stCxn id="6" idx="2"/>
              <a:endCxn id="6" idx="0"/>
            </p:cNvCxnSpPr>
            <p:nvPr/>
          </p:nvCxnSpPr>
          <p:spPr bwMode="auto">
            <a:xfrm flipV="1">
              <a:off x="4583348" y="3356992"/>
              <a:ext cx="936104" cy="108012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Gerade Verbindung mit Pfeil 13"/>
            <p:cNvCxnSpPr>
              <a:stCxn id="6" idx="2"/>
              <a:endCxn id="6" idx="4"/>
            </p:cNvCxnSpPr>
            <p:nvPr/>
          </p:nvCxnSpPr>
          <p:spPr bwMode="auto">
            <a:xfrm>
              <a:off x="4583348" y="4437112"/>
              <a:ext cx="1872208" cy="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grpSp>
      <p:grpSp>
        <p:nvGrpSpPr>
          <p:cNvPr id="26" name="Gruppieren 25"/>
          <p:cNvGrpSpPr/>
          <p:nvPr/>
        </p:nvGrpSpPr>
        <p:grpSpPr>
          <a:xfrm>
            <a:off x="899592" y="2729498"/>
            <a:ext cx="3819110" cy="2880320"/>
            <a:chOff x="2987824" y="2924944"/>
            <a:chExt cx="3819110" cy="2880320"/>
          </a:xfrm>
        </p:grpSpPr>
        <p:grpSp>
          <p:nvGrpSpPr>
            <p:cNvPr id="16" name="Gruppierung 5"/>
            <p:cNvGrpSpPr/>
            <p:nvPr/>
          </p:nvGrpSpPr>
          <p:grpSpPr>
            <a:xfrm>
              <a:off x="4139952" y="2924944"/>
              <a:ext cx="2666982" cy="2081366"/>
              <a:chOff x="5856796" y="2348880"/>
              <a:chExt cx="2666982" cy="2081366"/>
            </a:xfrm>
          </p:grpSpPr>
          <p:sp>
            <p:nvSpPr>
              <p:cNvPr id="17" name="Gleichschenkliges Dreieck 16"/>
              <p:cNvSpPr/>
              <p:nvPr/>
            </p:nvSpPr>
            <p:spPr bwMode="auto">
              <a:xfrm>
                <a:off x="6300192" y="2780928"/>
                <a:ext cx="1872208" cy="1080120"/>
              </a:xfrm>
              <a:prstGeom prst="triangl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18" name="Textfeld 17"/>
              <p:cNvSpPr txBox="1"/>
              <p:nvPr/>
            </p:nvSpPr>
            <p:spPr>
              <a:xfrm>
                <a:off x="5856796" y="4077072"/>
                <a:ext cx="351378" cy="353174"/>
              </a:xfrm>
              <a:prstGeom prst="rect">
                <a:avLst/>
              </a:prstGeom>
              <a:noFill/>
            </p:spPr>
            <p:txBody>
              <a:bodyPr wrap="none" rtlCol="0">
                <a:spAutoFit/>
              </a:bodyPr>
              <a:lstStyle/>
              <a:p>
                <a:r>
                  <a:rPr lang="de-DE" dirty="0" smtClean="0">
                    <a:solidFill>
                      <a:srgbClr val="000000"/>
                    </a:solidFill>
                  </a:rPr>
                  <a:t>A</a:t>
                </a:r>
                <a:endParaRPr lang="de-DE" dirty="0">
                  <a:solidFill>
                    <a:srgbClr val="000000"/>
                  </a:solidFill>
                </a:endParaRPr>
              </a:p>
            </p:txBody>
          </p:sp>
          <p:sp>
            <p:nvSpPr>
              <p:cNvPr id="19" name="Textfeld 18"/>
              <p:cNvSpPr txBox="1"/>
              <p:nvPr/>
            </p:nvSpPr>
            <p:spPr>
              <a:xfrm>
                <a:off x="7092280" y="2348880"/>
                <a:ext cx="351378" cy="353174"/>
              </a:xfrm>
              <a:prstGeom prst="rect">
                <a:avLst/>
              </a:prstGeom>
              <a:noFill/>
            </p:spPr>
            <p:txBody>
              <a:bodyPr wrap="none" rtlCol="0">
                <a:spAutoFit/>
              </a:bodyPr>
              <a:lstStyle/>
              <a:p>
                <a:r>
                  <a:rPr lang="de-DE" dirty="0" smtClean="0">
                    <a:solidFill>
                      <a:srgbClr val="000000"/>
                    </a:solidFill>
                  </a:rPr>
                  <a:t>B</a:t>
                </a:r>
                <a:endParaRPr lang="de-DE" dirty="0">
                  <a:solidFill>
                    <a:srgbClr val="000000"/>
                  </a:solidFill>
                </a:endParaRPr>
              </a:p>
            </p:txBody>
          </p:sp>
          <p:sp>
            <p:nvSpPr>
              <p:cNvPr id="20" name="Textfeld 19"/>
              <p:cNvSpPr txBox="1"/>
              <p:nvPr/>
            </p:nvSpPr>
            <p:spPr>
              <a:xfrm>
                <a:off x="8172400" y="4005064"/>
                <a:ext cx="351378" cy="353174"/>
              </a:xfrm>
              <a:prstGeom prst="rect">
                <a:avLst/>
              </a:prstGeom>
              <a:noFill/>
            </p:spPr>
            <p:txBody>
              <a:bodyPr wrap="none" rtlCol="0">
                <a:spAutoFit/>
              </a:bodyPr>
              <a:lstStyle/>
              <a:p>
                <a:r>
                  <a:rPr lang="de-DE" dirty="0" smtClean="0">
                    <a:solidFill>
                      <a:srgbClr val="000000"/>
                    </a:solidFill>
                  </a:rPr>
                  <a:t>C</a:t>
                </a:r>
                <a:endParaRPr lang="de-DE" dirty="0">
                  <a:solidFill>
                    <a:srgbClr val="000000"/>
                  </a:solidFill>
                </a:endParaRPr>
              </a:p>
            </p:txBody>
          </p:sp>
        </p:grpSp>
        <p:sp>
          <p:nvSpPr>
            <p:cNvPr id="21" name="Oval 10"/>
            <p:cNvSpPr/>
            <p:nvPr/>
          </p:nvSpPr>
          <p:spPr bwMode="auto">
            <a:xfrm>
              <a:off x="2987824" y="4581128"/>
              <a:ext cx="1152128" cy="1152128"/>
            </a:xfrm>
            <a:prstGeom prst="ellips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P</a:t>
              </a:r>
            </a:p>
          </p:txBody>
        </p:sp>
        <p:cxnSp>
          <p:nvCxnSpPr>
            <p:cNvPr id="22" name="Gerade Verbindung mit Pfeil 21"/>
            <p:cNvCxnSpPr>
              <a:stCxn id="17" idx="2"/>
            </p:cNvCxnSpPr>
            <p:nvPr/>
          </p:nvCxnSpPr>
          <p:spPr bwMode="auto">
            <a:xfrm flipH="1">
              <a:off x="3563888" y="4437112"/>
              <a:ext cx="1019460" cy="72008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23" name="Gerade Verbindung 22"/>
            <p:cNvCxnSpPr/>
            <p:nvPr/>
          </p:nvCxnSpPr>
          <p:spPr bwMode="auto">
            <a:xfrm>
              <a:off x="3707904" y="3717032"/>
              <a:ext cx="1368152" cy="2088232"/>
            </a:xfrm>
            <a:prstGeom prst="line">
              <a:avLst/>
            </a:prstGeom>
            <a:ln>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24" name="Gerade Verbindung mit Pfeil 23"/>
            <p:cNvCxnSpPr>
              <a:stCxn id="17" idx="2"/>
              <a:endCxn id="17" idx="0"/>
            </p:cNvCxnSpPr>
            <p:nvPr/>
          </p:nvCxnSpPr>
          <p:spPr bwMode="auto">
            <a:xfrm flipV="1">
              <a:off x="4583348" y="3356992"/>
              <a:ext cx="936104" cy="108012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25" name="Gerade Verbindung mit Pfeil 24"/>
            <p:cNvCxnSpPr>
              <a:stCxn id="17" idx="2"/>
              <a:endCxn id="17" idx="4"/>
            </p:cNvCxnSpPr>
            <p:nvPr/>
          </p:nvCxnSpPr>
          <p:spPr bwMode="auto">
            <a:xfrm>
              <a:off x="4583348" y="4437112"/>
              <a:ext cx="1872208" cy="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8314989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Build</a:t>
            </a:r>
            <a:r>
              <a:rPr lang="de-DE" dirty="0" smtClean="0"/>
              <a:t> a </a:t>
            </a:r>
            <a:r>
              <a:rPr lang="de-DE" dirty="0" err="1" smtClean="0"/>
              <a:t>texture</a:t>
            </a:r>
            <a:r>
              <a:rPr lang="de-DE" dirty="0" smtClean="0"/>
              <a:t> </a:t>
            </a:r>
            <a:r>
              <a:rPr lang="de-DE" dirty="0" err="1" smtClean="0"/>
              <a:t>generator</a:t>
            </a:r>
            <a:r>
              <a:rPr lang="de-DE" dirty="0" smtClean="0"/>
              <a:t> </a:t>
            </a:r>
            <a:r>
              <a:rPr lang="de-DE" dirty="0" err="1" smtClean="0"/>
              <a:t>of</a:t>
            </a:r>
            <a:r>
              <a:rPr lang="de-DE" dirty="0" smtClean="0"/>
              <a:t> </a:t>
            </a:r>
            <a:r>
              <a:rPr lang="de-DE" dirty="0" err="1" smtClean="0"/>
              <a:t>your</a:t>
            </a:r>
            <a:r>
              <a:rPr lang="de-DE" dirty="0" smtClean="0"/>
              <a:t> </a:t>
            </a:r>
            <a:r>
              <a:rPr lang="de-DE" dirty="0" err="1" smtClean="0"/>
              <a:t>choice</a:t>
            </a:r>
            <a:endParaRPr lang="de-DE" dirty="0" smtClean="0"/>
          </a:p>
          <a:p>
            <a:endParaRPr lang="de-DE" dirty="0"/>
          </a:p>
          <a:p>
            <a:r>
              <a:rPr lang="de-DE" dirty="0" err="1" smtClean="0"/>
              <a:t>If</a:t>
            </a:r>
            <a:r>
              <a:rPr lang="de-DE" dirty="0" smtClean="0"/>
              <a:t> </a:t>
            </a:r>
            <a:r>
              <a:rPr lang="de-DE" dirty="0" err="1" smtClean="0"/>
              <a:t>you</a:t>
            </a:r>
            <a:r>
              <a:rPr lang="de-DE" dirty="0" smtClean="0"/>
              <a:t> </a:t>
            </a:r>
            <a:r>
              <a:rPr lang="de-DE" dirty="0" err="1" smtClean="0"/>
              <a:t>cannot</a:t>
            </a:r>
            <a:r>
              <a:rPr lang="de-DE" dirty="0" smtClean="0"/>
              <a:t> </a:t>
            </a:r>
            <a:r>
              <a:rPr lang="de-DE" dirty="0" err="1" smtClean="0"/>
              <a:t>think</a:t>
            </a:r>
            <a:r>
              <a:rPr lang="de-DE" dirty="0" smtClean="0"/>
              <a:t> </a:t>
            </a:r>
            <a:r>
              <a:rPr lang="de-DE" dirty="0" err="1" smtClean="0"/>
              <a:t>of</a:t>
            </a:r>
            <a:r>
              <a:rPr lang="de-DE" dirty="0" smtClean="0"/>
              <a:t> </a:t>
            </a:r>
            <a:r>
              <a:rPr lang="de-DE" dirty="0" err="1" smtClean="0"/>
              <a:t>one</a:t>
            </a:r>
            <a:r>
              <a:rPr lang="de-DE" dirty="0" smtClean="0"/>
              <a:t>, </a:t>
            </a:r>
            <a:r>
              <a:rPr lang="de-DE" dirty="0" err="1" smtClean="0"/>
              <a:t>you</a:t>
            </a:r>
            <a:r>
              <a:rPr lang="de-DE" dirty="0" smtClean="0"/>
              <a:t> </a:t>
            </a:r>
            <a:r>
              <a:rPr lang="de-DE" dirty="0" err="1" smtClean="0"/>
              <a:t>can</a:t>
            </a:r>
            <a:r>
              <a:rPr lang="de-DE" dirty="0" smtClean="0"/>
              <a:t> </a:t>
            </a:r>
            <a:r>
              <a:rPr lang="de-DE" dirty="0" err="1" smtClean="0"/>
              <a:t>use</a:t>
            </a:r>
            <a:r>
              <a:rPr lang="de-DE" dirty="0" smtClean="0"/>
              <a:t> </a:t>
            </a:r>
            <a:r>
              <a:rPr lang="de-DE" dirty="0" err="1" smtClean="0"/>
              <a:t>the</a:t>
            </a:r>
            <a:r>
              <a:rPr lang="de-DE" dirty="0" smtClean="0"/>
              <a:t> </a:t>
            </a:r>
            <a:r>
              <a:rPr lang="de-DE" dirty="0" err="1" smtClean="0"/>
              <a:t>ones</a:t>
            </a:r>
            <a:r>
              <a:rPr lang="de-DE" dirty="0" smtClean="0"/>
              <a:t> </a:t>
            </a:r>
            <a:r>
              <a:rPr lang="de-DE" dirty="0" err="1" smtClean="0"/>
              <a:t>from</a:t>
            </a:r>
            <a:r>
              <a:rPr lang="de-DE" dirty="0" smtClean="0"/>
              <a:t> </a:t>
            </a:r>
            <a:r>
              <a:rPr lang="de-DE" dirty="0" err="1" smtClean="0"/>
              <a:t>the</a:t>
            </a:r>
            <a:r>
              <a:rPr lang="de-DE" dirty="0" smtClean="0"/>
              <a:t> </a:t>
            </a:r>
            <a:r>
              <a:rPr lang="de-DE" dirty="0" err="1" smtClean="0"/>
              <a:t>lecture</a:t>
            </a:r>
            <a:endParaRPr lang="de-DE" dirty="0" smtClean="0"/>
          </a:p>
          <a:p>
            <a:endParaRPr lang="de-DE" dirty="0"/>
          </a:p>
          <a:p>
            <a:r>
              <a:rPr lang="de-DE" dirty="0" smtClean="0"/>
              <a:t>1.1 </a:t>
            </a:r>
            <a:r>
              <a:rPr lang="de-DE" dirty="0" err="1" smtClean="0"/>
              <a:t>Implement</a:t>
            </a:r>
            <a:r>
              <a:rPr lang="de-DE" dirty="0" smtClean="0"/>
              <a:t> </a:t>
            </a:r>
            <a:r>
              <a:rPr lang="de-DE" dirty="0" err="1" smtClean="0"/>
              <a:t>Perlin</a:t>
            </a:r>
            <a:r>
              <a:rPr lang="de-DE" dirty="0" smtClean="0"/>
              <a:t> Noise</a:t>
            </a:r>
          </a:p>
          <a:p>
            <a:endParaRPr lang="de-DE" dirty="0"/>
          </a:p>
          <a:p>
            <a:r>
              <a:rPr lang="de-DE" dirty="0" smtClean="0"/>
              <a:t>1.2 </a:t>
            </a:r>
            <a:r>
              <a:rPr lang="de-DE" dirty="0" err="1" smtClean="0"/>
              <a:t>Implement</a:t>
            </a:r>
            <a:r>
              <a:rPr lang="de-DE" dirty="0"/>
              <a:t> </a:t>
            </a:r>
            <a:r>
              <a:rPr lang="de-DE" dirty="0" err="1" smtClean="0"/>
              <a:t>Gaussian</a:t>
            </a:r>
            <a:r>
              <a:rPr lang="de-DE" dirty="0" smtClean="0"/>
              <a:t> </a:t>
            </a:r>
            <a:r>
              <a:rPr lang="de-DE" dirty="0" err="1" smtClean="0"/>
              <a:t>Blur</a:t>
            </a:r>
            <a:endParaRPr lang="de-DE" dirty="0" smtClean="0"/>
          </a:p>
          <a:p>
            <a:endParaRPr lang="de-DE" dirty="0"/>
          </a:p>
          <a:p>
            <a:r>
              <a:rPr lang="de-DE" dirty="0" smtClean="0"/>
              <a:t>1.3 </a:t>
            </a:r>
            <a:r>
              <a:rPr lang="de-DE" dirty="0" err="1" smtClean="0"/>
              <a:t>Implement</a:t>
            </a:r>
            <a:r>
              <a:rPr lang="de-DE" dirty="0"/>
              <a:t> </a:t>
            </a:r>
            <a:r>
              <a:rPr lang="de-DE" dirty="0" err="1" smtClean="0"/>
              <a:t>the</a:t>
            </a:r>
            <a:r>
              <a:rPr lang="de-DE" dirty="0" smtClean="0"/>
              <a:t> „</a:t>
            </a:r>
            <a:r>
              <a:rPr lang="de-DE" dirty="0" err="1" smtClean="0"/>
              <a:t>Overlay</a:t>
            </a:r>
            <a:r>
              <a:rPr lang="de-DE" dirty="0" smtClean="0"/>
              <a:t>“ </a:t>
            </a:r>
            <a:r>
              <a:rPr lang="de-DE" dirty="0" err="1" smtClean="0"/>
              <a:t>combine</a:t>
            </a:r>
            <a:r>
              <a:rPr lang="de-DE" dirty="0" smtClean="0"/>
              <a:t> </a:t>
            </a:r>
            <a:r>
              <a:rPr lang="de-DE" dirty="0" err="1" smtClean="0"/>
              <a:t>mode</a:t>
            </a:r>
            <a:endParaRPr lang="de-DE" dirty="0" smtClean="0"/>
          </a:p>
          <a:p>
            <a:endParaRPr lang="de-DE" dirty="0"/>
          </a:p>
          <a:p>
            <a:r>
              <a:rPr lang="de-DE" dirty="0" smtClean="0"/>
              <a:t>1.4 Create </a:t>
            </a:r>
            <a:r>
              <a:rPr lang="de-DE" dirty="0" err="1" smtClean="0"/>
              <a:t>your</a:t>
            </a:r>
            <a:r>
              <a:rPr lang="de-DE" dirty="0" smtClean="0"/>
              <a:t> </a:t>
            </a:r>
            <a:r>
              <a:rPr lang="de-DE" dirty="0" err="1" smtClean="0"/>
              <a:t>own</a:t>
            </a:r>
            <a:r>
              <a:rPr lang="de-DE" dirty="0" smtClean="0"/>
              <a:t> </a:t>
            </a:r>
            <a:r>
              <a:rPr lang="de-DE" dirty="0" err="1" smtClean="0"/>
              <a:t>network</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Exercise</a:t>
            </a:r>
            <a:r>
              <a:rPr lang="de-DE" dirty="0" smtClean="0"/>
              <a:t> 10 – </a:t>
            </a:r>
            <a:r>
              <a:rPr lang="de-DE" dirty="0" err="1" smtClean="0"/>
              <a:t>Procedural</a:t>
            </a:r>
            <a:r>
              <a:rPr lang="de-DE" dirty="0" smtClean="0"/>
              <a:t> Content Generation</a:t>
            </a:r>
            <a:endParaRPr lang="de-DE" dirty="0"/>
          </a:p>
        </p:txBody>
      </p:sp>
    </p:spTree>
    <p:extLst>
      <p:ext uri="{BB962C8B-B14F-4D97-AF65-F5344CB8AC3E}">
        <p14:creationId xmlns:p14="http://schemas.microsoft.com/office/powerpoint/2010/main" val="26836580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Exercise 10</a:t>
            </a:r>
            <a:endParaRPr 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704" y="2060848"/>
            <a:ext cx="5040560" cy="3906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48167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Exercise 10</a:t>
            </a:r>
            <a:endParaRPr 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79712" y="2060848"/>
            <a:ext cx="5353236" cy="4148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56514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Exercise 10</a:t>
            </a:r>
            <a:endParaRPr 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47664" y="1724148"/>
            <a:ext cx="5688632" cy="4408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18126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Exercise 10</a:t>
            </a:r>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47664" y="1700808"/>
            <a:ext cx="5904656" cy="4576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4830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Exercise 10</a:t>
            </a:r>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35696" y="1916832"/>
            <a:ext cx="5539063" cy="4292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16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Online </a:t>
            </a:r>
            <a:r>
              <a:rPr lang="de-DE" dirty="0"/>
              <a:t>versus </a:t>
            </a:r>
            <a:r>
              <a:rPr lang="de-DE" dirty="0" smtClean="0"/>
              <a:t>offline</a:t>
            </a:r>
          </a:p>
          <a:p>
            <a:pPr lvl="1"/>
            <a:r>
              <a:rPr lang="de-DE" dirty="0" smtClean="0"/>
              <a:t>Online: Every time a </a:t>
            </a:r>
            <a:r>
              <a:rPr lang="de-DE" dirty="0" err="1" smtClean="0"/>
              <a:t>new</a:t>
            </a:r>
            <a:r>
              <a:rPr lang="de-DE" dirty="0" smtClean="0"/>
              <a:t> </a:t>
            </a:r>
            <a:r>
              <a:rPr lang="de-DE" dirty="0" err="1" smtClean="0"/>
              <a:t>result</a:t>
            </a:r>
            <a:endParaRPr lang="de-DE" dirty="0" smtClean="0"/>
          </a:p>
          <a:p>
            <a:pPr lvl="1"/>
            <a:r>
              <a:rPr lang="de-DE" dirty="0" smtClean="0"/>
              <a:t>Offline: Can </a:t>
            </a:r>
            <a:r>
              <a:rPr lang="de-DE" dirty="0" err="1" smtClean="0"/>
              <a:t>be</a:t>
            </a:r>
            <a:r>
              <a:rPr lang="de-DE" dirty="0" smtClean="0"/>
              <a:t> </a:t>
            </a:r>
            <a:r>
              <a:rPr lang="de-DE" dirty="0" err="1" smtClean="0"/>
              <a:t>evaluated</a:t>
            </a:r>
            <a:r>
              <a:rPr lang="de-DE" dirty="0" smtClean="0"/>
              <a:t> </a:t>
            </a:r>
            <a:r>
              <a:rPr lang="de-DE" dirty="0" err="1" smtClean="0"/>
              <a:t>by</a:t>
            </a:r>
            <a:r>
              <a:rPr lang="de-DE" dirty="0" smtClean="0"/>
              <a:t> an </a:t>
            </a:r>
            <a:r>
              <a:rPr lang="de-DE" dirty="0" err="1" smtClean="0"/>
              <a:t>artist</a:t>
            </a:r>
            <a:r>
              <a:rPr lang="de-DE" dirty="0" smtClean="0"/>
              <a:t>/</a:t>
            </a:r>
            <a:r>
              <a:rPr lang="de-DE" dirty="0" err="1" smtClean="0"/>
              <a:t>designer</a:t>
            </a:r>
            <a:endParaRPr lang="de-DE" dirty="0" smtClean="0"/>
          </a:p>
          <a:p>
            <a:endParaRPr lang="de-DE" dirty="0"/>
          </a:p>
          <a:p>
            <a:r>
              <a:rPr lang="de-DE" dirty="0" err="1"/>
              <a:t>Necessary</a:t>
            </a:r>
            <a:r>
              <a:rPr lang="de-DE" dirty="0"/>
              <a:t> versus </a:t>
            </a:r>
            <a:r>
              <a:rPr lang="de-DE" dirty="0" smtClean="0"/>
              <a:t>optional</a:t>
            </a:r>
          </a:p>
          <a:p>
            <a:pPr lvl="1"/>
            <a:r>
              <a:rPr lang="de-DE" dirty="0" err="1" smtClean="0"/>
              <a:t>Necessary</a:t>
            </a:r>
            <a:r>
              <a:rPr lang="de-DE" dirty="0" smtClean="0"/>
              <a:t>: The </a:t>
            </a:r>
            <a:r>
              <a:rPr lang="de-DE" dirty="0" err="1" smtClean="0"/>
              <a:t>game</a:t>
            </a:r>
            <a:r>
              <a:rPr lang="de-DE" dirty="0" smtClean="0"/>
              <a:t> </a:t>
            </a:r>
            <a:r>
              <a:rPr lang="de-DE" dirty="0" err="1" smtClean="0"/>
              <a:t>would</a:t>
            </a:r>
            <a:r>
              <a:rPr lang="de-DE" dirty="0" smtClean="0"/>
              <a:t> not </a:t>
            </a:r>
            <a:r>
              <a:rPr lang="de-DE" dirty="0" err="1" smtClean="0"/>
              <a:t>work</a:t>
            </a:r>
            <a:r>
              <a:rPr lang="de-DE" dirty="0" smtClean="0"/>
              <a:t> </a:t>
            </a:r>
            <a:r>
              <a:rPr lang="de-DE" dirty="0" err="1" smtClean="0"/>
              <a:t>without</a:t>
            </a:r>
            <a:r>
              <a:rPr lang="de-DE" dirty="0" smtClean="0"/>
              <a:t> PCG</a:t>
            </a:r>
          </a:p>
          <a:p>
            <a:pPr lvl="1"/>
            <a:r>
              <a:rPr lang="de-DE" dirty="0" smtClean="0"/>
              <a:t>Optional: Background </a:t>
            </a:r>
            <a:r>
              <a:rPr lang="de-DE" dirty="0" err="1" smtClean="0"/>
              <a:t>objects</a:t>
            </a:r>
            <a:r>
              <a:rPr lang="de-DE" dirty="0" smtClean="0"/>
              <a:t>, </a:t>
            </a:r>
            <a:r>
              <a:rPr lang="de-DE" dirty="0" err="1" smtClean="0"/>
              <a:t>ambient</a:t>
            </a:r>
            <a:r>
              <a:rPr lang="de-DE" dirty="0" smtClean="0"/>
              <a:t> </a:t>
            </a:r>
            <a:r>
              <a:rPr lang="de-DE" dirty="0" err="1" smtClean="0"/>
              <a:t>sounds</a:t>
            </a:r>
            <a:r>
              <a:rPr lang="de-DE" dirty="0" smtClean="0"/>
              <a:t>, …</a:t>
            </a:r>
          </a:p>
          <a:p>
            <a:endParaRPr lang="de-DE" dirty="0"/>
          </a:p>
          <a:p>
            <a:r>
              <a:rPr lang="en-US" dirty="0"/>
              <a:t>Degree and dimensions of </a:t>
            </a:r>
            <a:r>
              <a:rPr lang="en-US" dirty="0" smtClean="0"/>
              <a:t>control</a:t>
            </a:r>
          </a:p>
          <a:p>
            <a:pPr lvl="1"/>
            <a:r>
              <a:rPr lang="en-US" dirty="0" smtClean="0"/>
              <a:t>How much control is needed?</a:t>
            </a:r>
          </a:p>
          <a:p>
            <a:pPr lvl="1"/>
            <a:r>
              <a:rPr lang="en-US" dirty="0" smtClean="0"/>
              <a:t>For whom? Game designer, artist, end user?</a:t>
            </a:r>
          </a:p>
          <a:p>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Classification</a:t>
            </a:r>
            <a:r>
              <a:rPr lang="de-DE" dirty="0" smtClean="0"/>
              <a:t> </a:t>
            </a:r>
            <a:r>
              <a:rPr lang="de-DE" dirty="0" err="1" smtClean="0"/>
              <a:t>of</a:t>
            </a:r>
            <a:r>
              <a:rPr lang="de-DE" dirty="0" smtClean="0"/>
              <a:t> Generators</a:t>
            </a:r>
            <a:endParaRPr lang="de-DE" dirty="0"/>
          </a:p>
        </p:txBody>
      </p:sp>
    </p:spTree>
    <p:extLst>
      <p:ext uri="{BB962C8B-B14F-4D97-AF65-F5344CB8AC3E}">
        <p14:creationId xmlns:p14="http://schemas.microsoft.com/office/powerpoint/2010/main" val="25012155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2.1 </a:t>
            </a:r>
            <a:r>
              <a:rPr lang="de-DE" dirty="0" err="1" smtClean="0"/>
              <a:t>Voronoi</a:t>
            </a:r>
            <a:r>
              <a:rPr lang="de-DE" dirty="0" smtClean="0"/>
              <a:t> </a:t>
            </a:r>
            <a:r>
              <a:rPr lang="de-DE" dirty="0" err="1" smtClean="0"/>
              <a:t>Diagram</a:t>
            </a:r>
            <a:endParaRPr lang="de-DE" dirty="0" smtClean="0"/>
          </a:p>
          <a:p>
            <a:pPr lvl="1"/>
            <a:r>
              <a:rPr lang="de-DE" dirty="0" err="1" smtClean="0"/>
              <a:t>Imagine</a:t>
            </a:r>
            <a:r>
              <a:rPr lang="de-DE" dirty="0" smtClean="0"/>
              <a:t> a </a:t>
            </a:r>
            <a:r>
              <a:rPr lang="de-DE" dirty="0" err="1" smtClean="0"/>
              <a:t>set</a:t>
            </a:r>
            <a:r>
              <a:rPr lang="de-DE" dirty="0" smtClean="0"/>
              <a:t> </a:t>
            </a:r>
            <a:r>
              <a:rPr lang="de-DE" dirty="0" err="1" smtClean="0"/>
              <a:t>of</a:t>
            </a:r>
            <a:r>
              <a:rPr lang="de-DE" dirty="0" smtClean="0"/>
              <a:t> </a:t>
            </a:r>
            <a:r>
              <a:rPr lang="de-DE" dirty="0" err="1" smtClean="0"/>
              <a:t>points</a:t>
            </a:r>
            <a:r>
              <a:rPr lang="de-DE" dirty="0" smtClean="0"/>
              <a:t> (e.g. </a:t>
            </a:r>
            <a:r>
              <a:rPr lang="de-DE" dirty="0" err="1" smtClean="0"/>
              <a:t>cities</a:t>
            </a:r>
            <a:r>
              <a:rPr lang="de-DE" dirty="0" smtClean="0"/>
              <a:t> in an RTS </a:t>
            </a:r>
            <a:r>
              <a:rPr lang="de-DE" dirty="0" err="1" smtClean="0"/>
              <a:t>game</a:t>
            </a:r>
            <a:r>
              <a:rPr lang="de-DE" dirty="0" smtClean="0"/>
              <a:t>)</a:t>
            </a:r>
          </a:p>
          <a:p>
            <a:pPr lvl="1"/>
            <a:r>
              <a:rPr lang="de-DE" dirty="0" err="1" smtClean="0"/>
              <a:t>How</a:t>
            </a:r>
            <a:r>
              <a:rPr lang="de-DE" dirty="0" smtClean="0"/>
              <a:t> </a:t>
            </a:r>
            <a:r>
              <a:rPr lang="de-DE" dirty="0" err="1" smtClean="0"/>
              <a:t>can</a:t>
            </a:r>
            <a:r>
              <a:rPr lang="de-DE" dirty="0" smtClean="0"/>
              <a:t> </a:t>
            </a:r>
            <a:r>
              <a:rPr lang="de-DE" dirty="0" err="1" smtClean="0"/>
              <a:t>you</a:t>
            </a:r>
            <a:r>
              <a:rPr lang="de-DE" dirty="0" smtClean="0"/>
              <a:t> </a:t>
            </a:r>
            <a:r>
              <a:rPr lang="de-DE" dirty="0" err="1" smtClean="0"/>
              <a:t>visualize</a:t>
            </a:r>
            <a:r>
              <a:rPr lang="de-DE" dirty="0" smtClean="0"/>
              <a:t> </a:t>
            </a:r>
            <a:r>
              <a:rPr lang="de-DE" dirty="0" err="1" smtClean="0"/>
              <a:t>the</a:t>
            </a:r>
            <a:r>
              <a:rPr lang="de-DE" dirty="0" smtClean="0"/>
              <a:t> „</a:t>
            </a:r>
            <a:r>
              <a:rPr lang="de-DE" dirty="0" err="1" smtClean="0"/>
              <a:t>border</a:t>
            </a:r>
            <a:r>
              <a:rPr lang="de-DE" dirty="0" smtClean="0"/>
              <a:t>“ </a:t>
            </a:r>
            <a:r>
              <a:rPr lang="de-DE" dirty="0" err="1" smtClean="0"/>
              <a:t>of</a:t>
            </a:r>
            <a:r>
              <a:rPr lang="de-DE" dirty="0" smtClean="0"/>
              <a:t> </a:t>
            </a:r>
            <a:r>
              <a:rPr lang="de-DE" dirty="0" err="1" smtClean="0"/>
              <a:t>the</a:t>
            </a:r>
            <a:r>
              <a:rPr lang="de-DE" dirty="0" smtClean="0"/>
              <a:t> </a:t>
            </a:r>
            <a:r>
              <a:rPr lang="de-DE" dirty="0" err="1" smtClean="0"/>
              <a:t>area</a:t>
            </a:r>
            <a:r>
              <a:rPr lang="de-DE" dirty="0" smtClean="0"/>
              <a:t> </a:t>
            </a:r>
            <a:r>
              <a:rPr lang="de-DE" dirty="0" err="1" smtClean="0"/>
              <a:t>controlled</a:t>
            </a:r>
            <a:r>
              <a:rPr lang="de-DE" dirty="0" smtClean="0"/>
              <a:t> </a:t>
            </a:r>
            <a:r>
              <a:rPr lang="de-DE" dirty="0" err="1" smtClean="0"/>
              <a:t>by</a:t>
            </a:r>
            <a:r>
              <a:rPr lang="de-DE" dirty="0" smtClean="0"/>
              <a:t> </a:t>
            </a:r>
            <a:r>
              <a:rPr lang="de-DE" dirty="0" err="1" smtClean="0"/>
              <a:t>the</a:t>
            </a:r>
            <a:r>
              <a:rPr lang="de-DE" dirty="0" smtClean="0"/>
              <a:t> </a:t>
            </a:r>
            <a:r>
              <a:rPr lang="de-DE" dirty="0" err="1" smtClean="0"/>
              <a:t>cities</a:t>
            </a:r>
            <a:r>
              <a:rPr lang="de-DE" dirty="0" smtClean="0"/>
              <a:t> </a:t>
            </a:r>
            <a:r>
              <a:rPr lang="de-DE" dirty="0" err="1" smtClean="0"/>
              <a:t>by</a:t>
            </a:r>
            <a:r>
              <a:rPr lang="de-DE" dirty="0" smtClean="0"/>
              <a:t> </a:t>
            </a:r>
            <a:r>
              <a:rPr lang="de-DE" dirty="0" err="1" smtClean="0"/>
              <a:t>making</a:t>
            </a:r>
            <a:r>
              <a:rPr lang="de-DE" dirty="0" smtClean="0"/>
              <a:t> </a:t>
            </a:r>
            <a:r>
              <a:rPr lang="de-DE" dirty="0" err="1" smtClean="0"/>
              <a:t>use</a:t>
            </a:r>
            <a:r>
              <a:rPr lang="de-DE" dirty="0" smtClean="0"/>
              <a:t> </a:t>
            </a:r>
            <a:r>
              <a:rPr lang="de-DE" dirty="0" err="1" smtClean="0"/>
              <a:t>of</a:t>
            </a:r>
            <a:r>
              <a:rPr lang="de-DE" dirty="0" smtClean="0"/>
              <a:t> a </a:t>
            </a:r>
            <a:r>
              <a:rPr lang="de-DE" dirty="0" err="1" smtClean="0"/>
              <a:t>Voronoi</a:t>
            </a:r>
            <a:r>
              <a:rPr lang="de-DE" dirty="0" smtClean="0"/>
              <a:t> </a:t>
            </a:r>
            <a:r>
              <a:rPr lang="de-DE" dirty="0" err="1" smtClean="0"/>
              <a:t>Diagram</a:t>
            </a:r>
            <a:r>
              <a:rPr lang="de-DE" dirty="0" smtClean="0"/>
              <a:t>?</a:t>
            </a:r>
          </a:p>
          <a:p>
            <a:endParaRPr lang="de-DE" dirty="0" smtClean="0"/>
          </a:p>
          <a:p>
            <a:r>
              <a:rPr lang="de-DE" dirty="0" smtClean="0"/>
              <a:t>2.2 </a:t>
            </a:r>
            <a:r>
              <a:rPr lang="de-DE" dirty="0" err="1" smtClean="0"/>
              <a:t>Analyze</a:t>
            </a:r>
            <a:r>
              <a:rPr lang="de-DE" dirty="0" smtClean="0"/>
              <a:t> an </a:t>
            </a:r>
            <a:r>
              <a:rPr lang="de-DE" dirty="0" err="1" smtClean="0"/>
              <a:t>edge</a:t>
            </a:r>
            <a:r>
              <a:rPr lang="de-DE" dirty="0" smtClean="0"/>
              <a:t> </a:t>
            </a:r>
            <a:r>
              <a:rPr lang="de-DE" dirty="0" err="1" smtClean="0"/>
              <a:t>detect</a:t>
            </a:r>
            <a:r>
              <a:rPr lang="de-DE" dirty="0" smtClean="0"/>
              <a:t> </a:t>
            </a:r>
            <a:r>
              <a:rPr lang="de-DE" dirty="0" err="1" smtClean="0"/>
              <a:t>kernel</a:t>
            </a:r>
            <a:endParaRPr lang="de-DE" dirty="0" smtClean="0"/>
          </a:p>
          <a:p>
            <a:endParaRPr lang="de-DE" dirty="0"/>
          </a:p>
          <a:p>
            <a:endParaRPr lang="de-DE" dirty="0" smtClean="0"/>
          </a:p>
          <a:p>
            <a:r>
              <a:rPr lang="de-DE" dirty="0" smtClean="0"/>
              <a:t>2.3 </a:t>
            </a:r>
            <a:r>
              <a:rPr lang="de-DE" dirty="0" err="1" smtClean="0"/>
              <a:t>Analye</a:t>
            </a:r>
            <a:r>
              <a:rPr lang="de-DE" dirty="0" smtClean="0"/>
              <a:t> </a:t>
            </a:r>
            <a:r>
              <a:rPr lang="de-DE" dirty="0" err="1" smtClean="0"/>
              <a:t>the</a:t>
            </a:r>
            <a:r>
              <a:rPr lang="de-DE" dirty="0" smtClean="0"/>
              <a:t> </a:t>
            </a:r>
            <a:r>
              <a:rPr lang="de-DE" dirty="0" err="1" smtClean="0"/>
              <a:t>properties</a:t>
            </a:r>
            <a:r>
              <a:rPr lang="de-DE" dirty="0" smtClean="0"/>
              <a:t> </a:t>
            </a:r>
            <a:r>
              <a:rPr lang="de-DE" dirty="0" err="1" smtClean="0"/>
              <a:t>of</a:t>
            </a:r>
            <a:r>
              <a:rPr lang="de-DE" dirty="0" smtClean="0"/>
              <a:t> </a:t>
            </a:r>
            <a:r>
              <a:rPr lang="de-DE" dirty="0" err="1" smtClean="0"/>
              <a:t>the</a:t>
            </a:r>
            <a:r>
              <a:rPr lang="de-DE" dirty="0" smtClean="0"/>
              <a:t> </a:t>
            </a:r>
            <a:r>
              <a:rPr lang="de-DE" dirty="0" err="1" smtClean="0"/>
              <a:t>Gaussian</a:t>
            </a:r>
            <a:r>
              <a:rPr lang="de-DE" dirty="0" smtClean="0"/>
              <a:t> </a:t>
            </a:r>
            <a:r>
              <a:rPr lang="de-DE" dirty="0" err="1" smtClean="0"/>
              <a:t>distribution</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Exercise</a:t>
            </a:r>
            <a:r>
              <a:rPr lang="de-DE" dirty="0" smtClean="0"/>
              <a:t> 10 – </a:t>
            </a:r>
            <a:r>
              <a:rPr lang="de-DE" dirty="0" err="1" smtClean="0"/>
              <a:t>Theoretical</a:t>
            </a:r>
            <a:r>
              <a:rPr lang="de-DE" dirty="0" smtClean="0"/>
              <a:t> </a:t>
            </a:r>
            <a:r>
              <a:rPr lang="de-DE" dirty="0" err="1" smtClean="0"/>
              <a:t>Exercises</a:t>
            </a:r>
            <a:endParaRPr lang="de-DE" dirty="0"/>
          </a:p>
        </p:txBody>
      </p:sp>
      <p:pic>
        <p:nvPicPr>
          <p:cNvPr id="36866" name="Bild 1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08104" y="3501008"/>
            <a:ext cx="9239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Bild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9832" y="5085184"/>
            <a:ext cx="21812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4583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ttp://static.planetminecraft.com/files/resource_media/screenshot/1151/2011-12-23_145749_1070858.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529" y="809328"/>
            <a:ext cx="9677875" cy="6048672"/>
          </a:xfrm>
          <a:prstGeom prst="rect">
            <a:avLst/>
          </a:prstGeom>
          <a:noFill/>
          <a:extLst>
            <a:ext uri="{909E8E84-426E-40DD-AFC4-6F175D3DCCD1}">
              <a14:hiddenFill xmlns:a14="http://schemas.microsoft.com/office/drawing/2010/main">
                <a:solidFill>
                  <a:srgbClr val="FFFFFF"/>
                </a:solidFill>
              </a14:hiddenFill>
            </a:ext>
          </a:extLst>
        </p:spPr>
      </p:pic>
      <p:sp>
        <p:nvSpPr>
          <p:cNvPr id="4" name="Titel 3"/>
          <p:cNvSpPr>
            <a:spLocks noGrp="1"/>
          </p:cNvSpPr>
          <p:nvPr>
            <p:ph type="title"/>
          </p:nvPr>
        </p:nvSpPr>
        <p:spPr/>
        <p:txBody>
          <a:bodyPr/>
          <a:lstStyle/>
          <a:p>
            <a:pPr algn="ctr"/>
            <a:r>
              <a:rPr lang="en-US" dirty="0" smtClean="0"/>
              <a:t>Merry Christmas </a:t>
            </a:r>
            <a:r>
              <a:rPr lang="en-US" dirty="0" smtClean="0">
                <a:sym typeface="Wingdings" panose="05000000000000000000" pitchFamily="2" charset="2"/>
              </a:rPr>
              <a:t></a:t>
            </a:r>
            <a:endParaRPr lang="en-US" dirty="0"/>
          </a:p>
        </p:txBody>
      </p:sp>
      <p:sp>
        <p:nvSpPr>
          <p:cNvPr id="2" name="Inhaltsplatzhalter 1"/>
          <p:cNvSpPr>
            <a:spLocks noGrp="1"/>
          </p:cNvSpPr>
          <p:nvPr>
            <p:ph idx="1"/>
          </p:nvPr>
        </p:nvSpPr>
        <p:spPr/>
        <p:txBody>
          <a:bodyPr/>
          <a:lstStyle/>
          <a:p>
            <a:endParaRPr lang="en-US" dirty="0"/>
          </a:p>
        </p:txBody>
      </p:sp>
      <p:sp>
        <p:nvSpPr>
          <p:cNvPr id="3" name="Fußzeilenplatzhalter 2"/>
          <p:cNvSpPr>
            <a:spLocks noGrp="1"/>
          </p:cNvSpPr>
          <p:nvPr>
            <p:ph type="ftr" sz="quarter" idx="11"/>
          </p:nvPr>
        </p:nvSpPr>
        <p:spPr/>
        <p:txBody>
          <a:bodyPr/>
          <a:lstStyle/>
          <a:p>
            <a:pPr>
              <a:defRPr/>
            </a:pPr>
            <a:endParaRPr lang="de-DE" smtClean="0"/>
          </a:p>
          <a:p>
            <a:pPr>
              <a:defRPr/>
            </a:pPr>
            <a:endParaRPr lang="de-DE"/>
          </a:p>
        </p:txBody>
      </p:sp>
    </p:spTree>
    <p:extLst>
      <p:ext uri="{BB962C8B-B14F-4D97-AF65-F5344CB8AC3E}">
        <p14:creationId xmlns:p14="http://schemas.microsoft.com/office/powerpoint/2010/main" val="42891923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3" descr="fragezeichen"/>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4643438" y="1457325"/>
            <a:ext cx="4321175"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2" name="Fußzeilenplatzhalter 3"/>
          <p:cNvSpPr>
            <a:spLocks noGrp="1"/>
          </p:cNvSpPr>
          <p:nvPr>
            <p:ph type="ftr" sz="quarter" idx="10"/>
          </p:nvPr>
        </p:nvSpPr>
        <p:spPr>
          <a:noFill/>
        </p:spPr>
        <p:txBody>
          <a:bodyPr/>
          <a:lstStyle>
            <a:lvl1pPr eaLnBrk="0" hangingPunct="0">
              <a:defRPr>
                <a:solidFill>
                  <a:schemeClr val="bg1"/>
                </a:solidFill>
                <a:latin typeface="Arial" pitchFamily="34" charset="0"/>
              </a:defRPr>
            </a:lvl1pPr>
            <a:lvl2pPr marL="742950" indent="-285750" eaLnBrk="0" hangingPunct="0">
              <a:defRPr>
                <a:solidFill>
                  <a:schemeClr val="bg1"/>
                </a:solidFill>
                <a:latin typeface="Arial" pitchFamily="34" charset="0"/>
              </a:defRPr>
            </a:lvl2pPr>
            <a:lvl3pPr marL="1143000" indent="-228600" eaLnBrk="0" hangingPunct="0">
              <a:defRPr>
                <a:solidFill>
                  <a:schemeClr val="bg1"/>
                </a:solidFill>
                <a:latin typeface="Arial" pitchFamily="34" charset="0"/>
              </a:defRPr>
            </a:lvl3pPr>
            <a:lvl4pPr marL="1600200" indent="-228600" eaLnBrk="0" hangingPunct="0">
              <a:defRPr>
                <a:solidFill>
                  <a:schemeClr val="bg1"/>
                </a:solidFill>
                <a:latin typeface="Arial" pitchFamily="34" charset="0"/>
              </a:defRPr>
            </a:lvl4pPr>
            <a:lvl5pPr marL="2057400" indent="-228600" eaLnBrk="0" hangingPunct="0">
              <a:defRPr>
                <a:solidFill>
                  <a:schemeClr val="bg1"/>
                </a:solidFill>
                <a:latin typeface="Arial" pitchFamily="34"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9pPr>
          </a:lstStyle>
          <a:p>
            <a:pPr eaLnBrk="1" hangingPunct="1"/>
            <a:endParaRPr lang="en-US" smtClean="0">
              <a:solidFill>
                <a:srgbClr val="B5B5B5"/>
              </a:solidFill>
            </a:endParaRPr>
          </a:p>
          <a:p>
            <a:pPr eaLnBrk="1" hangingPunct="1"/>
            <a:endParaRPr lang="en-US" smtClean="0">
              <a:solidFill>
                <a:srgbClr val="B5B5B5"/>
              </a:solidFill>
            </a:endParaRPr>
          </a:p>
        </p:txBody>
      </p:sp>
      <p:sp>
        <p:nvSpPr>
          <p:cNvPr id="5124" name="Rectangle 2"/>
          <p:cNvSpPr>
            <a:spLocks noGrp="1" noChangeArrowheads="1"/>
          </p:cNvSpPr>
          <p:nvPr>
            <p:ph type="title"/>
          </p:nvPr>
        </p:nvSpPr>
        <p:spPr>
          <a:xfrm>
            <a:off x="358775" y="488950"/>
            <a:ext cx="6877050" cy="838200"/>
          </a:xfrm>
        </p:spPr>
        <p:txBody>
          <a:bodyPr/>
          <a:lstStyle/>
          <a:p>
            <a:pPr eaLnBrk="1" hangingPunct="1"/>
            <a:r>
              <a:rPr lang="en-US" smtClean="0"/>
              <a:t>Questions &amp; Contact</a:t>
            </a:r>
          </a:p>
        </p:txBody>
      </p:sp>
      <p:grpSp>
        <p:nvGrpSpPr>
          <p:cNvPr id="3" name="Gruppieren 2"/>
          <p:cNvGrpSpPr/>
          <p:nvPr/>
        </p:nvGrpSpPr>
        <p:grpSpPr>
          <a:xfrm>
            <a:off x="1568197" y="4355774"/>
            <a:ext cx="3168352" cy="2088233"/>
            <a:chOff x="683568" y="3645023"/>
            <a:chExt cx="3168352" cy="2088233"/>
          </a:xfrm>
        </p:grpSpPr>
        <p:sp>
          <p:nvSpPr>
            <p:cNvPr id="2" name="Rechteck 1"/>
            <p:cNvSpPr/>
            <p:nvPr/>
          </p:nvSpPr>
          <p:spPr bwMode="auto">
            <a:xfrm>
              <a:off x="827584" y="3717032"/>
              <a:ext cx="3024336" cy="2016224"/>
            </a:xfrm>
            <a:prstGeom prst="rect">
              <a:avLst/>
            </a:prstGeom>
            <a:solidFill>
              <a:schemeClr val="bg1">
                <a:lumMod val="50000"/>
              </a:schemeClr>
            </a:solid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endParaRPr>
            </a:p>
          </p:txBody>
        </p:sp>
        <p:pic>
          <p:nvPicPr>
            <p:cNvPr id="1026" name="Picture 2" descr="X:\doc\TEMPLATES\Visitenkarten\Visitenkarte__png-format\VisitenkarteMehm-Dr.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3568" y="3645023"/>
              <a:ext cx="3068638" cy="199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7" name="Picture 3" descr="F:\Dropbox\Dropbox\Projekte\ECGBL\Camera_Ready\Florian_Mehm.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83568" y="1556792"/>
            <a:ext cx="1769259" cy="2664296"/>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bwMode="auto">
          <a:xfrm>
            <a:off x="2771800" y="1556792"/>
            <a:ext cx="1656184" cy="2664296"/>
          </a:xfrm>
          <a:prstGeom prst="rect">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RK</a:t>
            </a:r>
          </a:p>
        </p:txBody>
      </p:sp>
      <p:pic>
        <p:nvPicPr>
          <p:cNvPr id="8" name="Grafik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71800" y="1556792"/>
            <a:ext cx="1777200" cy="2664296"/>
          </a:xfrm>
          <a:prstGeom prst="rect">
            <a:avLst/>
          </a:prstGeom>
        </p:spPr>
      </p:pic>
      <p:sp>
        <p:nvSpPr>
          <p:cNvPr id="5" name="Textfeld 4"/>
          <p:cNvSpPr txBox="1"/>
          <p:nvPr/>
        </p:nvSpPr>
        <p:spPr>
          <a:xfrm>
            <a:off x="4736549" y="6021536"/>
            <a:ext cx="4304383" cy="349968"/>
          </a:xfrm>
          <a:prstGeom prst="rect">
            <a:avLst/>
          </a:prstGeom>
          <a:noFill/>
        </p:spPr>
        <p:txBody>
          <a:bodyPr wrap="none" rtlCol="0">
            <a:spAutoFit/>
          </a:bodyPr>
          <a:lstStyle/>
          <a:p>
            <a:r>
              <a:rPr lang="de-DE" dirty="0" smtClean="0">
                <a:solidFill>
                  <a:schemeClr val="tx1"/>
                </a:solidFill>
              </a:rPr>
              <a:t>game-technology@kom.tu-darmstadt.de</a:t>
            </a:r>
            <a:endParaRPr lang="de-DE" dirty="0">
              <a:solidFill>
                <a:schemeClr val="tx1"/>
              </a:solidFill>
            </a:endParaRPr>
          </a:p>
        </p:txBody>
      </p:sp>
    </p:spTree>
    <p:extLst>
      <p:ext uri="{BB962C8B-B14F-4D97-AF65-F5344CB8AC3E}">
        <p14:creationId xmlns:p14="http://schemas.microsoft.com/office/powerpoint/2010/main" val="25691484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Generic</a:t>
            </a:r>
            <a:r>
              <a:rPr lang="de-DE" dirty="0"/>
              <a:t> versus </a:t>
            </a:r>
            <a:r>
              <a:rPr lang="de-DE" dirty="0" smtClean="0"/>
              <a:t>adaptive</a:t>
            </a:r>
          </a:p>
          <a:p>
            <a:pPr lvl="1"/>
            <a:r>
              <a:rPr lang="de-DE" dirty="0" err="1" smtClean="0"/>
              <a:t>Generic</a:t>
            </a:r>
            <a:r>
              <a:rPr lang="de-DE" dirty="0" smtClean="0"/>
              <a:t>: </a:t>
            </a:r>
            <a:r>
              <a:rPr lang="de-DE" dirty="0" err="1" smtClean="0"/>
              <a:t>One</a:t>
            </a:r>
            <a:r>
              <a:rPr lang="de-DE" dirty="0" smtClean="0"/>
              <a:t> </a:t>
            </a:r>
            <a:r>
              <a:rPr lang="de-DE" dirty="0" err="1" smtClean="0"/>
              <a:t>size</a:t>
            </a:r>
            <a:r>
              <a:rPr lang="de-DE" dirty="0" smtClean="0"/>
              <a:t> </a:t>
            </a:r>
            <a:r>
              <a:rPr lang="de-DE" dirty="0" err="1" smtClean="0"/>
              <a:t>fits</a:t>
            </a:r>
            <a:r>
              <a:rPr lang="de-DE" dirty="0" smtClean="0"/>
              <a:t> all</a:t>
            </a:r>
          </a:p>
          <a:p>
            <a:pPr lvl="1"/>
            <a:r>
              <a:rPr lang="de-DE" dirty="0" smtClean="0"/>
              <a:t>Adaptive: </a:t>
            </a:r>
            <a:r>
              <a:rPr lang="de-DE" dirty="0" err="1" smtClean="0"/>
              <a:t>React</a:t>
            </a:r>
            <a:r>
              <a:rPr lang="de-DE" dirty="0" smtClean="0"/>
              <a:t> </a:t>
            </a:r>
            <a:r>
              <a:rPr lang="de-DE" dirty="0" err="1" smtClean="0"/>
              <a:t>to</a:t>
            </a:r>
            <a:r>
              <a:rPr lang="de-DE" dirty="0" smtClean="0"/>
              <a:t> </a:t>
            </a:r>
            <a:r>
              <a:rPr lang="de-DE" dirty="0" err="1" smtClean="0"/>
              <a:t>players</a:t>
            </a:r>
            <a:r>
              <a:rPr lang="de-DE" dirty="0" smtClean="0"/>
              <a:t>, </a:t>
            </a:r>
            <a:r>
              <a:rPr lang="de-DE" dirty="0" err="1" smtClean="0"/>
              <a:t>build</a:t>
            </a:r>
            <a:r>
              <a:rPr lang="de-DE" dirty="0" smtClean="0"/>
              <a:t> </a:t>
            </a:r>
            <a:r>
              <a:rPr lang="de-DE" dirty="0" err="1" smtClean="0"/>
              <a:t>better</a:t>
            </a:r>
            <a:r>
              <a:rPr lang="de-DE" dirty="0" smtClean="0"/>
              <a:t> </a:t>
            </a:r>
            <a:r>
              <a:rPr lang="de-DE" dirty="0" err="1" smtClean="0"/>
              <a:t>challenges</a:t>
            </a:r>
            <a:r>
              <a:rPr lang="de-DE" dirty="0" smtClean="0"/>
              <a:t>, </a:t>
            </a:r>
            <a:r>
              <a:rPr lang="de-DE" dirty="0" err="1" smtClean="0"/>
              <a:t>adjust</a:t>
            </a:r>
            <a:r>
              <a:rPr lang="de-DE" dirty="0" smtClean="0"/>
              <a:t> </a:t>
            </a:r>
            <a:r>
              <a:rPr lang="de-DE" dirty="0" err="1" smtClean="0"/>
              <a:t>for</a:t>
            </a:r>
            <a:r>
              <a:rPr lang="de-DE" dirty="0" smtClean="0"/>
              <a:t> </a:t>
            </a:r>
            <a:r>
              <a:rPr lang="de-DE" dirty="0" err="1" smtClean="0"/>
              <a:t>play</a:t>
            </a:r>
            <a:r>
              <a:rPr lang="de-DE" dirty="0" smtClean="0"/>
              <a:t> </a:t>
            </a:r>
            <a:r>
              <a:rPr lang="de-DE" dirty="0" err="1" smtClean="0"/>
              <a:t>preferences</a:t>
            </a:r>
            <a:endParaRPr lang="de-DE" dirty="0"/>
          </a:p>
          <a:p>
            <a:endParaRPr lang="de-DE" dirty="0"/>
          </a:p>
          <a:p>
            <a:r>
              <a:rPr lang="de-DE" dirty="0" err="1"/>
              <a:t>Stochastic</a:t>
            </a:r>
            <a:r>
              <a:rPr lang="de-DE" dirty="0"/>
              <a:t> versus </a:t>
            </a:r>
            <a:r>
              <a:rPr lang="de-DE" dirty="0" err="1" smtClean="0"/>
              <a:t>deterministic</a:t>
            </a:r>
            <a:endParaRPr lang="de-DE" dirty="0" smtClean="0"/>
          </a:p>
          <a:p>
            <a:pPr lvl="1"/>
            <a:r>
              <a:rPr lang="de-DE" dirty="0" err="1" smtClean="0"/>
              <a:t>Stochastic</a:t>
            </a:r>
            <a:r>
              <a:rPr lang="de-DE" dirty="0" smtClean="0"/>
              <a:t>: Variation, </a:t>
            </a:r>
            <a:r>
              <a:rPr lang="de-DE" dirty="0" err="1" smtClean="0"/>
              <a:t>Replayability</a:t>
            </a:r>
            <a:endParaRPr lang="de-DE" dirty="0" smtClean="0"/>
          </a:p>
          <a:p>
            <a:pPr lvl="1"/>
            <a:r>
              <a:rPr lang="de-DE" dirty="0" err="1" smtClean="0"/>
              <a:t>Deterministic</a:t>
            </a:r>
            <a:r>
              <a:rPr lang="de-DE" dirty="0" smtClean="0"/>
              <a:t>: Can </a:t>
            </a:r>
            <a:r>
              <a:rPr lang="de-DE" dirty="0" err="1" smtClean="0"/>
              <a:t>be</a:t>
            </a:r>
            <a:r>
              <a:rPr lang="de-DE" dirty="0" smtClean="0"/>
              <a:t> </a:t>
            </a:r>
            <a:r>
              <a:rPr lang="de-DE" dirty="0" err="1" smtClean="0"/>
              <a:t>checked</a:t>
            </a:r>
            <a:r>
              <a:rPr lang="de-DE" dirty="0" smtClean="0"/>
              <a:t>, </a:t>
            </a:r>
            <a:r>
              <a:rPr lang="de-DE" dirty="0" err="1" smtClean="0"/>
              <a:t>repeated</a:t>
            </a:r>
            <a:r>
              <a:rPr lang="de-DE" dirty="0" smtClean="0"/>
              <a:t>, </a:t>
            </a:r>
            <a:r>
              <a:rPr lang="de-DE" dirty="0" err="1" smtClean="0"/>
              <a:t>the</a:t>
            </a:r>
            <a:r>
              <a:rPr lang="de-DE" dirty="0" smtClean="0"/>
              <a:t> same </a:t>
            </a:r>
            <a:r>
              <a:rPr lang="de-DE" dirty="0" err="1" smtClean="0"/>
              <a:t>for</a:t>
            </a:r>
            <a:r>
              <a:rPr lang="de-DE" dirty="0" smtClean="0"/>
              <a:t> </a:t>
            </a:r>
            <a:r>
              <a:rPr lang="de-DE" dirty="0" err="1" smtClean="0"/>
              <a:t>each</a:t>
            </a:r>
            <a:r>
              <a:rPr lang="de-DE" dirty="0" smtClean="0"/>
              <a:t> </a:t>
            </a:r>
            <a:r>
              <a:rPr lang="de-DE" dirty="0" err="1" smtClean="0"/>
              <a:t>player</a:t>
            </a:r>
            <a:endParaRPr lang="de-DE" dirty="0" smtClean="0"/>
          </a:p>
          <a:p>
            <a:pPr lvl="2"/>
            <a:r>
              <a:rPr lang="de-DE" dirty="0" smtClean="0"/>
              <a:t>„</a:t>
            </a:r>
            <a:r>
              <a:rPr lang="de-DE" dirty="0" err="1" smtClean="0"/>
              <a:t>Arse</a:t>
            </a:r>
            <a:r>
              <a:rPr lang="de-DE" dirty="0" smtClean="0"/>
              <a:t>“ </a:t>
            </a:r>
            <a:r>
              <a:rPr lang="de-DE" dirty="0" err="1" smtClean="0"/>
              <a:t>galaxy</a:t>
            </a:r>
            <a:r>
              <a:rPr lang="de-DE" dirty="0" smtClean="0"/>
              <a:t> in Elite</a:t>
            </a:r>
            <a:endParaRPr lang="de-DE" dirty="0"/>
          </a:p>
          <a:p>
            <a:endParaRPr lang="de-DE" dirty="0"/>
          </a:p>
          <a:p>
            <a:r>
              <a:rPr lang="de-DE" dirty="0"/>
              <a:t> </a:t>
            </a:r>
            <a:r>
              <a:rPr lang="de-DE" dirty="0" err="1"/>
              <a:t>Constructive</a:t>
            </a:r>
            <a:r>
              <a:rPr lang="de-DE" dirty="0"/>
              <a:t> versus </a:t>
            </a:r>
            <a:r>
              <a:rPr lang="de-DE" dirty="0" smtClean="0"/>
              <a:t>Generate-</a:t>
            </a:r>
            <a:r>
              <a:rPr lang="de-DE" dirty="0" err="1" smtClean="0"/>
              <a:t>and</a:t>
            </a:r>
            <a:r>
              <a:rPr lang="de-DE" dirty="0" smtClean="0"/>
              <a:t>-test</a:t>
            </a:r>
          </a:p>
          <a:p>
            <a:pPr lvl="1"/>
            <a:r>
              <a:rPr lang="de-DE" dirty="0" err="1" smtClean="0"/>
              <a:t>Constructive</a:t>
            </a:r>
            <a:r>
              <a:rPr lang="de-DE" dirty="0" smtClean="0"/>
              <a:t>: Carry out PCG </a:t>
            </a:r>
            <a:r>
              <a:rPr lang="de-DE" dirty="0" err="1" smtClean="0"/>
              <a:t>once</a:t>
            </a:r>
            <a:endParaRPr lang="de-DE" dirty="0" smtClean="0"/>
          </a:p>
          <a:p>
            <a:pPr lvl="1"/>
            <a:r>
              <a:rPr lang="de-DE" dirty="0" smtClean="0"/>
              <a:t>Generate-</a:t>
            </a:r>
            <a:r>
              <a:rPr lang="de-DE" dirty="0" err="1" smtClean="0"/>
              <a:t>and</a:t>
            </a:r>
            <a:r>
              <a:rPr lang="de-DE" dirty="0" smtClean="0"/>
              <a:t>-test: Carry out PCG </a:t>
            </a:r>
            <a:r>
              <a:rPr lang="de-DE" dirty="0" err="1" smtClean="0"/>
              <a:t>repeatedly</a:t>
            </a:r>
            <a:endParaRPr lang="de-DE" dirty="0"/>
          </a:p>
          <a:p>
            <a:endParaRPr lang="de-DE" dirty="0"/>
          </a:p>
          <a:p>
            <a:r>
              <a:rPr lang="en-US" dirty="0"/>
              <a:t>Automatic generation versus mixed </a:t>
            </a:r>
            <a:r>
              <a:rPr lang="en-US" dirty="0" smtClean="0"/>
              <a:t>authorship</a:t>
            </a:r>
          </a:p>
          <a:p>
            <a:pPr lvl="1"/>
            <a:r>
              <a:rPr lang="de-DE" dirty="0" smtClean="0"/>
              <a:t>Mixed </a:t>
            </a:r>
            <a:r>
              <a:rPr lang="de-DE" dirty="0" err="1" smtClean="0"/>
              <a:t>authorship</a:t>
            </a:r>
            <a:r>
              <a:rPr lang="de-DE" dirty="0" smtClean="0"/>
              <a:t>: Designer </a:t>
            </a:r>
            <a:r>
              <a:rPr lang="de-DE" dirty="0" err="1" smtClean="0"/>
              <a:t>changes</a:t>
            </a:r>
            <a:r>
              <a:rPr lang="de-DE" dirty="0" smtClean="0"/>
              <a:t> </a:t>
            </a:r>
            <a:r>
              <a:rPr lang="de-DE" dirty="0" err="1" smtClean="0"/>
              <a:t>something</a:t>
            </a:r>
            <a:r>
              <a:rPr lang="de-DE" dirty="0" smtClean="0"/>
              <a:t> – PCG </a:t>
            </a:r>
            <a:r>
              <a:rPr lang="de-DE" dirty="0" err="1" smtClean="0"/>
              <a:t>algorithm</a:t>
            </a:r>
            <a:r>
              <a:rPr lang="de-DE" dirty="0" smtClean="0"/>
              <a:t> </a:t>
            </a:r>
            <a:r>
              <a:rPr lang="de-DE" dirty="0" err="1" smtClean="0"/>
              <a:t>refines</a:t>
            </a:r>
            <a:r>
              <a:rPr lang="de-DE" dirty="0" smtClean="0"/>
              <a:t> </a:t>
            </a:r>
            <a:r>
              <a:rPr lang="de-DE" dirty="0" err="1" smtClean="0"/>
              <a:t>it</a:t>
            </a:r>
            <a:r>
              <a:rPr lang="de-DE" dirty="0" smtClean="0"/>
              <a:t> - …</a:t>
            </a:r>
          </a:p>
          <a:p>
            <a:pPr lvl="1"/>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Classification of Genres</a:t>
            </a:r>
            <a:endParaRPr lang="en-US" dirty="0"/>
          </a:p>
        </p:txBody>
      </p:sp>
    </p:spTree>
    <p:extLst>
      <p:ext uri="{BB962C8B-B14F-4D97-AF65-F5344CB8AC3E}">
        <p14:creationId xmlns:p14="http://schemas.microsoft.com/office/powerpoint/2010/main" val="233955491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1_H0">
  <a:themeElements>
    <a:clrScheme name="1_H0 1">
      <a:dk1>
        <a:srgbClr val="000000"/>
      </a:dk1>
      <a:lt1>
        <a:srgbClr val="FFFFFF"/>
      </a:lt1>
      <a:dk2>
        <a:srgbClr val="000000"/>
      </a:dk2>
      <a:lt2>
        <a:srgbClr val="808080"/>
      </a:lt2>
      <a:accent1>
        <a:srgbClr val="FDCA00"/>
      </a:accent1>
      <a:accent2>
        <a:srgbClr val="005AA9"/>
      </a:accent2>
      <a:accent3>
        <a:srgbClr val="FFFFFF"/>
      </a:accent3>
      <a:accent4>
        <a:srgbClr val="000000"/>
      </a:accent4>
      <a:accent5>
        <a:srgbClr val="FEE1AA"/>
      </a:accent5>
      <a:accent6>
        <a:srgbClr val="005199"/>
      </a:accent6>
      <a:hlink>
        <a:srgbClr val="005AA9"/>
      </a:hlink>
      <a:folHlink>
        <a:srgbClr val="B5B5B5"/>
      </a:folHlink>
    </a:clrScheme>
    <a:fontScheme name="1_H0">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defRPr>
        </a:defPPr>
      </a:lstStyle>
    </a:lnDef>
  </a:objectDefaults>
  <a:extraClrSchemeLst>
    <a:extraClrScheme>
      <a:clrScheme name="1_H0 1">
        <a:dk1>
          <a:srgbClr val="000000"/>
        </a:dk1>
        <a:lt1>
          <a:srgbClr val="FFFFFF"/>
        </a:lt1>
        <a:dk2>
          <a:srgbClr val="000000"/>
        </a:dk2>
        <a:lt2>
          <a:srgbClr val="808080"/>
        </a:lt2>
        <a:accent1>
          <a:srgbClr val="FDCA00"/>
        </a:accent1>
        <a:accent2>
          <a:srgbClr val="005AA9"/>
        </a:accent2>
        <a:accent3>
          <a:srgbClr val="FFFFFF"/>
        </a:accent3>
        <a:accent4>
          <a:srgbClr val="000000"/>
        </a:accent4>
        <a:accent5>
          <a:srgbClr val="FEE1AA"/>
        </a:accent5>
        <a:accent6>
          <a:srgbClr val="005199"/>
        </a:accent6>
        <a:hlink>
          <a:srgbClr val="005AA9"/>
        </a:hlink>
        <a:folHlink>
          <a:srgbClr val="B5B5B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dul">
  <a:themeElements>
    <a:clrScheme name="Modul">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2963</Words>
  <Application>Microsoft Office PowerPoint</Application>
  <PresentationFormat>Bildschirmpräsentation (4:3)</PresentationFormat>
  <Paragraphs>769</Paragraphs>
  <Slides>82</Slides>
  <Notes>1</Notes>
  <HiddenSlides>0</HiddenSlides>
  <MMClips>0</MMClips>
  <ScaleCrop>false</ScaleCrop>
  <HeadingPairs>
    <vt:vector size="4" baseType="variant">
      <vt:variant>
        <vt:lpstr>Design</vt:lpstr>
      </vt:variant>
      <vt:variant>
        <vt:i4>2</vt:i4>
      </vt:variant>
      <vt:variant>
        <vt:lpstr>Folientitel</vt:lpstr>
      </vt:variant>
      <vt:variant>
        <vt:i4>82</vt:i4>
      </vt:variant>
    </vt:vector>
  </HeadingPairs>
  <TitlesOfParts>
    <vt:vector size="84" baseType="lpstr">
      <vt:lpstr>1_H0</vt:lpstr>
      <vt:lpstr>Modul</vt:lpstr>
      <vt:lpstr>Game Technology</vt:lpstr>
      <vt:lpstr>Preliminary timetable</vt:lpstr>
      <vt:lpstr>Example: No Man‘s Sky</vt:lpstr>
      <vt:lpstr>History</vt:lpstr>
      <vt:lpstr>History </vt:lpstr>
      <vt:lpstr>History - Rogue</vt:lpstr>
      <vt:lpstr>Principles</vt:lpstr>
      <vt:lpstr>Classification of Generators</vt:lpstr>
      <vt:lpstr>Classification of Genres</vt:lpstr>
      <vt:lpstr>Teleological vs. Ontogenetic</vt:lpstr>
      <vt:lpstr>Teleological vs. Ontogenetic</vt:lpstr>
      <vt:lpstr>Basic Tools</vt:lpstr>
      <vt:lpstr>Texture Generation</vt:lpstr>
      <vt:lpstr>Texture Generation</vt:lpstr>
      <vt:lpstr>Texture Generation Node Networks</vt:lpstr>
      <vt:lpstr>Example of networks - Metal</vt:lpstr>
      <vt:lpstr>Basic Generators</vt:lpstr>
      <vt:lpstr>Basic Generators</vt:lpstr>
      <vt:lpstr>Basic Generators</vt:lpstr>
      <vt:lpstr>Basic Generators</vt:lpstr>
      <vt:lpstr>Basic Generators</vt:lpstr>
      <vt:lpstr>Basic Generators</vt:lpstr>
      <vt:lpstr>Basic Generators</vt:lpstr>
      <vt:lpstr>Filters - Basics</vt:lpstr>
      <vt:lpstr>Box filter</vt:lpstr>
      <vt:lpstr>Box filter results</vt:lpstr>
      <vt:lpstr>Box filter results</vt:lpstr>
      <vt:lpstr>Box filter results</vt:lpstr>
      <vt:lpstr>Gaussian Blur </vt:lpstr>
      <vt:lpstr>Gaussian Blur – Example Kernel</vt:lpstr>
      <vt:lpstr>Motion Blur</vt:lpstr>
      <vt:lpstr>Filters - Convolution</vt:lpstr>
      <vt:lpstr>Combinations</vt:lpstr>
      <vt:lpstr>Example: Overlay blend mode</vt:lpstr>
      <vt:lpstr>Control of PCG algorithms</vt:lpstr>
      <vt:lpstr>Visual Editors – Example: Substance Designer</vt:lpstr>
      <vt:lpstr>Voronoi Diagram</vt:lpstr>
      <vt:lpstr>Voronoi Diagram – Texture examples</vt:lpstr>
      <vt:lpstr>Fortune‘s Algorithm</vt:lpstr>
      <vt:lpstr>Beach Line</vt:lpstr>
      <vt:lpstr>Beach Line</vt:lpstr>
      <vt:lpstr>Point Events</vt:lpstr>
      <vt:lpstr>Circle events</vt:lpstr>
      <vt:lpstr>Examining Fortune’s algorithm</vt:lpstr>
      <vt:lpstr>Voronoi Example 1 – Sir, you are being hunted</vt:lpstr>
      <vt:lpstr>Voronoi Example 2 – Mapgen, Amit Patel</vt:lpstr>
      <vt:lpstr>Simplex Noise</vt:lpstr>
      <vt:lpstr>Perlin Noise, Simplex Noise</vt:lpstr>
      <vt:lpstr>Perlin Noise</vt:lpstr>
      <vt:lpstr>Perlin Noise</vt:lpstr>
      <vt:lpstr>Perlin Noise</vt:lpstr>
      <vt:lpstr>Perlin Noise (2D)</vt:lpstr>
      <vt:lpstr>Perlin Noise – Dot product</vt:lpstr>
      <vt:lpstr>Gradients, Computation</vt:lpstr>
      <vt:lpstr>Gradients, Computation</vt:lpstr>
      <vt:lpstr>Using Perlin Noise</vt:lpstr>
      <vt:lpstr>Using Perlin Noise</vt:lpstr>
      <vt:lpstr>Using Perlin Noise</vt:lpstr>
      <vt:lpstr>Literature</vt:lpstr>
      <vt:lpstr>Vegetation</vt:lpstr>
      <vt:lpstr>L-Systems</vt:lpstr>
      <vt:lpstr>L-System</vt:lpstr>
      <vt:lpstr>L-System Example</vt:lpstr>
      <vt:lpstr>L-Systems</vt:lpstr>
      <vt:lpstr>Programming – Virtual classes, interfaces</vt:lpstr>
      <vt:lpstr>Virtual functions in C++</vt:lpstr>
      <vt:lpstr>Casting</vt:lpstr>
      <vt:lpstr>Casting</vt:lpstr>
      <vt:lpstr>Abstract classes/functions</vt:lpstr>
      <vt:lpstr>Constructors, Virtual destructors</vt:lpstr>
      <vt:lpstr>Multiple Inheritance</vt:lpstr>
      <vt:lpstr>Exercise 9</vt:lpstr>
      <vt:lpstr>Separating Axes Test</vt:lpstr>
      <vt:lpstr>Exercise 10 – Procedural Content Generation</vt:lpstr>
      <vt:lpstr>Exercise 10</vt:lpstr>
      <vt:lpstr>Exercise 10</vt:lpstr>
      <vt:lpstr>Exercise 10</vt:lpstr>
      <vt:lpstr>Exercise 10</vt:lpstr>
      <vt:lpstr>Exercise 10</vt:lpstr>
      <vt:lpstr>Exercise 10 – Theoretical Exercises</vt:lpstr>
      <vt:lpstr>Merry Christmas </vt:lpstr>
      <vt:lpstr>Questions &amp; Contact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 Titel / the Titel</dc:title>
  <dc:creator>Ralf Steinmetz</dc:creator>
  <cp:lastModifiedBy>Florian Mehm</cp:lastModifiedBy>
  <cp:revision>360</cp:revision>
  <dcterms:modified xsi:type="dcterms:W3CDTF">2014-12-19T12:34:04Z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D">
    <vt:lpwstr>123bb053-ad6c-46a1-9234-a71650388708</vt:lpwstr>
  </property>
  <property fmtid="{D5CDD505-2E9C-101B-9397-08002B2CF9AE}" pid="3" name="LISKOMID">
    <vt:lpwstr>591d73a1-fdec-4118-9d1b-e68bb7c6a0b0</vt:lpwstr>
  </property>
</Properties>
</file>